
<file path=[Content_Types].xml><?xml version="1.0" encoding="utf-8"?>
<Types xmlns="http://schemas.openxmlformats.org/package/2006/content-types">
  <Default Extension="tmp" ContentType="image/png"/>
  <Default Extension="png" ContentType="image/png"/>
  <Default Extension="bin" ContentType="application/vnd.openxmlformats-officedocument.oleObject"/>
  <Default Extension="m4a" ContentType="audio/mp4"/>
  <Default Extension="mov" ContentType="video/quicktime"/>
  <Default Extension="wmf" ContentType="image/x-wmf"/>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56" r:id="rId2"/>
    <p:sldId id="260" r:id="rId3"/>
    <p:sldId id="398" r:id="rId4"/>
    <p:sldId id="261" r:id="rId5"/>
    <p:sldId id="262" r:id="rId6"/>
    <p:sldId id="273" r:id="rId7"/>
    <p:sldId id="264" r:id="rId8"/>
    <p:sldId id="265" r:id="rId9"/>
    <p:sldId id="395" r:id="rId10"/>
    <p:sldId id="357" r:id="rId11"/>
    <p:sldId id="258" r:id="rId12"/>
    <p:sldId id="319" r:id="rId13"/>
    <p:sldId id="296" r:id="rId14"/>
    <p:sldId id="343" r:id="rId15"/>
    <p:sldId id="389" r:id="rId16"/>
    <p:sldId id="397" r:id="rId17"/>
    <p:sldId id="394" r:id="rId18"/>
    <p:sldId id="324" r:id="rId19"/>
    <p:sldId id="399" r:id="rId20"/>
    <p:sldId id="277" r:id="rId21"/>
    <p:sldId id="271" r:id="rId22"/>
    <p:sldId id="289" r:id="rId23"/>
    <p:sldId id="281" r:id="rId24"/>
    <p:sldId id="401" r:id="rId25"/>
    <p:sldId id="285" r:id="rId26"/>
    <p:sldId id="286"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05" autoAdjust="0"/>
    <p:restoredTop sz="73031" autoAdjust="0"/>
  </p:normalViewPr>
  <p:slideViewPr>
    <p:cSldViewPr snapToGrid="0" showGuides="1">
      <p:cViewPr varScale="1">
        <p:scale>
          <a:sx n="72" d="100"/>
          <a:sy n="72" d="100"/>
        </p:scale>
        <p:origin x="912" y="60"/>
      </p:cViewPr>
      <p:guideLst>
        <p:guide orient="horz" pos="120"/>
        <p:guide pos="2880"/>
      </p:guideLst>
    </p:cSldViewPr>
  </p:slideViewPr>
  <p:notesTextViewPr>
    <p:cViewPr>
      <p:scale>
        <a:sx n="1" d="1"/>
        <a:sy n="1" d="1"/>
      </p:scale>
      <p:origin x="0" y="0"/>
    </p:cViewPr>
  </p:notesTextViewPr>
  <p:sorterViewPr>
    <p:cViewPr varScale="1">
      <p:scale>
        <a:sx n="1" d="1"/>
        <a:sy n="1" d="1"/>
      </p:scale>
      <p:origin x="0" y="-514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8.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5.wmf"/><Relationship Id="rId1" Type="http://schemas.openxmlformats.org/officeDocument/2006/relationships/image" Target="../media/image44.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image" Target="../media/image49.wmf"/><Relationship Id="rId1" Type="http://schemas.openxmlformats.org/officeDocument/2006/relationships/image" Target="../media/image48.wmf"/><Relationship Id="rId4" Type="http://schemas.openxmlformats.org/officeDocument/2006/relationships/image" Target="../media/image51.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image" Target="../media/image57.wmf"/><Relationship Id="rId1" Type="http://schemas.openxmlformats.org/officeDocument/2006/relationships/image" Target="../media/image56.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60.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image" Target="../media/image10.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13.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1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wmf"/><Relationship Id="rId1" Type="http://schemas.openxmlformats.org/officeDocument/2006/relationships/image" Target="../media/image26.wmf"/><Relationship Id="rId4" Type="http://schemas.openxmlformats.org/officeDocument/2006/relationships/image" Target="../media/image29.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image" Target="../media/image32.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image" Target="../media/image36.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image" Target="../media/image3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8CB572-6561-4700-B608-340765D77B6F}" type="datetimeFigureOut">
              <a:rPr lang="en-US" smtClean="0"/>
              <a:t>7/12/2020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5DE7F7-4B82-4A64-A937-0E979E96A60F}" type="slidenum">
              <a:rPr lang="en-US" smtClean="0"/>
              <a:t>‹#›</a:t>
            </a:fld>
            <a:endParaRPr lang="en-US"/>
          </a:p>
        </p:txBody>
      </p:sp>
    </p:spTree>
    <p:extLst>
      <p:ext uri="{BB962C8B-B14F-4D97-AF65-F5344CB8AC3E}">
        <p14:creationId xmlns:p14="http://schemas.microsoft.com/office/powerpoint/2010/main" val="4069023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5DE7F7-4B82-4A64-A937-0E979E96A60F}" type="slidenum">
              <a:rPr lang="en-US" smtClean="0"/>
              <a:t>2</a:t>
            </a:fld>
            <a:endParaRPr lang="en-US"/>
          </a:p>
        </p:txBody>
      </p:sp>
    </p:spTree>
    <p:extLst>
      <p:ext uri="{BB962C8B-B14F-4D97-AF65-F5344CB8AC3E}">
        <p14:creationId xmlns:p14="http://schemas.microsoft.com/office/powerpoint/2010/main" val="33030879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2.  </a:t>
            </a:r>
            <a:r>
              <a:rPr lang="en-US" dirty="0"/>
              <a:t>SEC-SAXS analysis of ABE complex. </a:t>
            </a:r>
            <a:r>
              <a:rPr lang="en-US" b="1" dirty="0"/>
              <a:t> (A) </a:t>
            </a:r>
            <a:r>
              <a:rPr lang="en-US" dirty="0" err="1"/>
              <a:t>Rg</a:t>
            </a:r>
            <a:r>
              <a:rPr lang="en-US" dirty="0"/>
              <a:t> (red), I(q)</a:t>
            </a:r>
            <a:r>
              <a:rPr lang="en-US" baseline="-25000" dirty="0"/>
              <a:t>min </a:t>
            </a:r>
            <a:r>
              <a:rPr lang="en-US" baseline="0" dirty="0"/>
              <a:t>(blue)</a:t>
            </a:r>
            <a:r>
              <a:rPr lang="en-US" dirty="0"/>
              <a:t>, and forward scattering intensity I(0) (black) of different image numbers measured across single peak of ABE.  The arrow points to the SAXS data used for structural analysis shown in B-E.  </a:t>
            </a:r>
            <a:r>
              <a:rPr lang="en-US" b="1" dirty="0"/>
              <a:t>(B) </a:t>
            </a:r>
            <a:r>
              <a:rPr lang="en-US" dirty="0"/>
              <a:t>I(q) vs. q plot. The line is the fit to generate P(r).  </a:t>
            </a:r>
            <a:r>
              <a:rPr lang="en-US" b="1" dirty="0"/>
              <a:t>(C) </a:t>
            </a:r>
            <a:r>
              <a:rPr lang="en-US" dirty="0" err="1"/>
              <a:t>Guinier</a:t>
            </a:r>
            <a:r>
              <a:rPr lang="en-US" dirty="0"/>
              <a:t> plot. </a:t>
            </a:r>
            <a:r>
              <a:rPr lang="en-US" b="1" dirty="0"/>
              <a:t> (D)</a:t>
            </a:r>
            <a:r>
              <a:rPr lang="en-US" b="0" dirty="0"/>
              <a:t> P(r) of ABE.  </a:t>
            </a:r>
            <a:r>
              <a:rPr lang="en-US" b="1" dirty="0"/>
              <a:t>(E) </a:t>
            </a:r>
            <a:r>
              <a:rPr lang="en-US" b="0" dirty="0"/>
              <a:t>3-D bead model of ABE reconstructed using the program </a:t>
            </a:r>
            <a:r>
              <a:rPr lang="en-US" b="0" dirty="0" err="1"/>
              <a:t>Gasbor</a:t>
            </a:r>
            <a:r>
              <a:rPr lang="en-US" b="0" dirty="0"/>
              <a:t>.  </a:t>
            </a:r>
            <a:endParaRPr lang="en-US" dirty="0"/>
          </a:p>
        </p:txBody>
      </p:sp>
      <p:sp>
        <p:nvSpPr>
          <p:cNvPr id="4" name="Slide Number Placeholder 3"/>
          <p:cNvSpPr>
            <a:spLocks noGrp="1"/>
          </p:cNvSpPr>
          <p:nvPr>
            <p:ph type="sldNum" sz="quarter" idx="5"/>
          </p:nvPr>
        </p:nvSpPr>
        <p:spPr/>
        <p:txBody>
          <a:bodyPr/>
          <a:lstStyle/>
          <a:p>
            <a:fld id="{EAF91BF6-A367-49A0-893A-EC757A9C71F3}" type="slidenum">
              <a:rPr lang="en-US" smtClean="0"/>
              <a:t>12</a:t>
            </a:fld>
            <a:endParaRPr lang="en-US"/>
          </a:p>
        </p:txBody>
      </p:sp>
    </p:spTree>
    <p:extLst>
      <p:ext uri="{BB962C8B-B14F-4D97-AF65-F5344CB8AC3E}">
        <p14:creationId xmlns:p14="http://schemas.microsoft.com/office/powerpoint/2010/main" val="3828335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dirty="0"/>
              <a:t>Figure 6.  </a:t>
            </a:r>
            <a:r>
              <a:rPr lang="en-US" dirty="0"/>
              <a:t>(A) Contrast-matched SANS on the </a:t>
            </a:r>
            <a:r>
              <a:rPr lang="en-US" baseline="30000" dirty="0" err="1"/>
              <a:t>d</a:t>
            </a:r>
            <a:r>
              <a:rPr lang="en-US" baseline="0" dirty="0" err="1"/>
              <a:t>alpha-catenin</a:t>
            </a:r>
            <a:r>
              <a:rPr lang="en-US" sz="1200" kern="1200" dirty="0" err="1">
                <a:solidFill>
                  <a:schemeClr val="tx1"/>
                </a:solidFill>
                <a:latin typeface="+mn-lt"/>
                <a:ea typeface="+mn-ea"/>
                <a:cs typeface="+mn-cs"/>
              </a:rPr>
              <a:t>·F-actin</a:t>
            </a:r>
            <a:r>
              <a:rPr lang="en-US" sz="1200" kern="1200" dirty="0">
                <a:solidFill>
                  <a:schemeClr val="tx1"/>
                </a:solidFill>
                <a:latin typeface="+mn-lt"/>
                <a:ea typeface="+mn-ea"/>
                <a:cs typeface="+mn-cs"/>
              </a:rPr>
              <a:t> complex in 100% D2O buffer at the matching point of </a:t>
            </a:r>
            <a:r>
              <a:rPr lang="en-US" sz="1200" kern="1200" baseline="30000" dirty="0" err="1">
                <a:solidFill>
                  <a:schemeClr val="tx1"/>
                </a:solidFill>
                <a:latin typeface="+mn-lt"/>
                <a:ea typeface="+mn-ea"/>
                <a:cs typeface="+mn-cs"/>
              </a:rPr>
              <a:t>d</a:t>
            </a:r>
            <a:r>
              <a:rPr lang="en-US" sz="1200" kern="1200" dirty="0" err="1">
                <a:solidFill>
                  <a:schemeClr val="tx1"/>
                </a:solidFill>
                <a:latin typeface="+mn-lt"/>
                <a:ea typeface="+mn-ea"/>
                <a:cs typeface="+mn-cs"/>
              </a:rPr>
              <a:t>alpha</a:t>
            </a:r>
            <a:r>
              <a:rPr lang="en-US" sz="1200" kern="1200" dirty="0">
                <a:solidFill>
                  <a:schemeClr val="tx1"/>
                </a:solidFill>
                <a:latin typeface="+mn-lt"/>
                <a:ea typeface="+mn-ea"/>
                <a:cs typeface="+mn-cs"/>
              </a:rPr>
              <a:t>-catenin. The three panels are the scattering of the complex at different Actin to </a:t>
            </a:r>
            <a:r>
              <a:rPr lang="en-US" sz="1200" kern="1200" baseline="30000" dirty="0" err="1">
                <a:solidFill>
                  <a:schemeClr val="tx1"/>
                </a:solidFill>
                <a:latin typeface="+mn-lt"/>
                <a:ea typeface="+mn-ea"/>
                <a:cs typeface="+mn-cs"/>
              </a:rPr>
              <a:t>d</a:t>
            </a:r>
            <a:r>
              <a:rPr lang="en-US" sz="1200" kern="1200" baseline="0" dirty="0" err="1">
                <a:solidFill>
                  <a:schemeClr val="tx1"/>
                </a:solidFill>
                <a:latin typeface="+mn-lt"/>
                <a:ea typeface="+mn-ea"/>
                <a:cs typeface="+mn-cs"/>
              </a:rPr>
              <a:t>alphacatenin</a:t>
            </a:r>
            <a:r>
              <a:rPr lang="en-US" sz="1200" kern="1200" baseline="0" dirty="0">
                <a:solidFill>
                  <a:schemeClr val="tx1"/>
                </a:solidFill>
                <a:latin typeface="+mn-lt"/>
                <a:ea typeface="+mn-ea"/>
                <a:cs typeface="+mn-cs"/>
              </a:rPr>
              <a:t> molar ratios, with distinct correlation peak appears at molar ratio=3.8. </a:t>
            </a:r>
            <a:r>
              <a:rPr lang="en-US" sz="1200" kern="1200" dirty="0">
                <a:solidFill>
                  <a:schemeClr val="tx1"/>
                </a:solidFill>
                <a:latin typeface="+mn-lt"/>
                <a:ea typeface="+mn-ea"/>
                <a:cs typeface="+mn-cs"/>
              </a:rPr>
              <a:t>The actin concentration is  kept at 81.5 </a:t>
            </a:r>
            <a:r>
              <a:rPr lang="en-US" sz="1200" kern="1200" dirty="0" err="1">
                <a:solidFill>
                  <a:schemeClr val="tx1"/>
                </a:solidFill>
                <a:latin typeface="+mn-lt"/>
                <a:ea typeface="+mn-ea"/>
                <a:cs typeface="+mn-cs"/>
              </a:rPr>
              <a:t>microM</a:t>
            </a:r>
            <a:r>
              <a:rPr lang="en-US" sz="1200" kern="1200" dirty="0">
                <a:solidFill>
                  <a:schemeClr val="tx1"/>
                </a:solidFill>
                <a:latin typeface="+mn-lt"/>
                <a:ea typeface="+mn-ea"/>
                <a:cs typeface="+mn-cs"/>
              </a:rPr>
              <a:t> in all three panels.  </a:t>
            </a:r>
            <a:r>
              <a:rPr lang="en-US" sz="1200" kern="1200" baseline="0" dirty="0">
                <a:solidFill>
                  <a:schemeClr val="tx1"/>
                </a:solidFill>
                <a:latin typeface="+mn-lt"/>
                <a:ea typeface="+mn-ea"/>
                <a:cs typeface="+mn-cs"/>
              </a:rPr>
              <a:t>(B) The structure factor S(Q) of the F-actin bundle, generated by normalizing the I(Q) at molar ratio =3.8 (bottom panel) by the I(Q) at molar ratio=15.1 (top panel).  (C) EM image of alpha-catenin assembled F-</a:t>
            </a:r>
            <a:r>
              <a:rPr lang="en-US" sz="1200" kern="1200" baseline="0" dirty="0" err="1">
                <a:solidFill>
                  <a:schemeClr val="tx1"/>
                </a:solidFill>
                <a:latin typeface="+mn-lt"/>
                <a:ea typeface="+mn-ea"/>
                <a:cs typeface="+mn-cs"/>
              </a:rPr>
              <a:t>acitn</a:t>
            </a:r>
            <a:r>
              <a:rPr lang="en-US" sz="1200" kern="1200" baseline="0" dirty="0">
                <a:solidFill>
                  <a:schemeClr val="tx1"/>
                </a:solidFill>
                <a:latin typeface="+mn-lt"/>
                <a:ea typeface="+mn-ea"/>
                <a:cs typeface="+mn-cs"/>
              </a:rPr>
              <a:t> bundle.  (D) a structural model of alpha-catenin dimer between two actin filament.     </a:t>
            </a:r>
            <a:endParaRPr lang="en-US" dirty="0"/>
          </a:p>
        </p:txBody>
      </p:sp>
      <p:sp>
        <p:nvSpPr>
          <p:cNvPr id="4" name="Slide Number Placeholder 3"/>
          <p:cNvSpPr>
            <a:spLocks noGrp="1"/>
          </p:cNvSpPr>
          <p:nvPr>
            <p:ph type="sldNum" sz="quarter" idx="10"/>
          </p:nvPr>
        </p:nvSpPr>
        <p:spPr/>
        <p:txBody>
          <a:bodyPr/>
          <a:lstStyle/>
          <a:p>
            <a:fld id="{8A95140D-AD9C-485F-8F9B-CEEDC0631170}" type="slidenum">
              <a:rPr lang="en-US" smtClean="0"/>
              <a:t>13</a:t>
            </a:fld>
            <a:endParaRPr lang="en-US"/>
          </a:p>
        </p:txBody>
      </p:sp>
    </p:spTree>
    <p:extLst>
      <p:ext uri="{BB962C8B-B14F-4D97-AF65-F5344CB8AC3E}">
        <p14:creationId xmlns:p14="http://schemas.microsoft.com/office/powerpoint/2010/main" val="30400178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5"/>
          </p:nvPr>
        </p:nvSpPr>
        <p:spPr/>
        <p:txBody>
          <a:bodyPr/>
          <a:lstStyle/>
          <a:p>
            <a:fld id="{EAF91BF6-A367-49A0-893A-EC757A9C71F3}" type="slidenum">
              <a:rPr lang="en-US" smtClean="0"/>
              <a:t>15</a:t>
            </a:fld>
            <a:endParaRPr lang="en-US"/>
          </a:p>
        </p:txBody>
      </p:sp>
    </p:spTree>
    <p:extLst>
      <p:ext uri="{BB962C8B-B14F-4D97-AF65-F5344CB8AC3E}">
        <p14:creationId xmlns:p14="http://schemas.microsoft.com/office/powerpoint/2010/main" val="29981744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b="1" dirty="0">
              <a:solidFill>
                <a:srgbClr val="C00000"/>
              </a:solidFill>
            </a:endParaRPr>
          </a:p>
        </p:txBody>
      </p:sp>
      <p:sp>
        <p:nvSpPr>
          <p:cNvPr id="4" name="Slide Number Placeholder 3"/>
          <p:cNvSpPr>
            <a:spLocks noGrp="1"/>
          </p:cNvSpPr>
          <p:nvPr>
            <p:ph type="sldNum" sz="quarter" idx="5"/>
          </p:nvPr>
        </p:nvSpPr>
        <p:spPr/>
        <p:txBody>
          <a:bodyPr/>
          <a:lstStyle/>
          <a:p>
            <a:fld id="{EAF91BF6-A367-49A0-893A-EC757A9C71F3}" type="slidenum">
              <a:rPr lang="en-US" smtClean="0"/>
              <a:t>17</a:t>
            </a:fld>
            <a:endParaRPr lang="en-US"/>
          </a:p>
        </p:txBody>
      </p:sp>
    </p:spTree>
    <p:extLst>
      <p:ext uri="{BB962C8B-B14F-4D97-AF65-F5344CB8AC3E}">
        <p14:creationId xmlns:p14="http://schemas.microsoft.com/office/powerpoint/2010/main" val="2075828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EAF91BF6-A367-49A0-893A-EC757A9C71F3}" type="slidenum">
              <a:rPr lang="en-US" smtClean="0"/>
              <a:t>18</a:t>
            </a:fld>
            <a:endParaRPr lang="en-US"/>
          </a:p>
        </p:txBody>
      </p:sp>
    </p:spTree>
    <p:extLst>
      <p:ext uri="{BB962C8B-B14F-4D97-AF65-F5344CB8AC3E}">
        <p14:creationId xmlns:p14="http://schemas.microsoft.com/office/powerpoint/2010/main" val="40265237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7.  </a:t>
            </a:r>
            <a:r>
              <a:rPr lang="en-US" dirty="0"/>
              <a:t>Neutron spin echo spectroscopy of alpha-catenin dimer.  Top panel: (A)-(C) intermediate correlation function I(</a:t>
            </a:r>
            <a:r>
              <a:rPr lang="en-US" dirty="0" err="1"/>
              <a:t>Q,t</a:t>
            </a:r>
            <a:r>
              <a:rPr lang="en-US" dirty="0"/>
              <a:t>)/I(Q,0) as a function of </a:t>
            </a:r>
            <a:r>
              <a:rPr lang="en-US" dirty="0" err="1"/>
              <a:t>fourier</a:t>
            </a:r>
            <a:r>
              <a:rPr lang="en-US" dirty="0"/>
              <a:t> time at different Q values.  (D) Effective diffusion constant </a:t>
            </a:r>
            <a:r>
              <a:rPr lang="en-US" dirty="0" err="1"/>
              <a:t>Deff</a:t>
            </a:r>
            <a:r>
              <a:rPr lang="en-US" dirty="0"/>
              <a:t>(Q) (black square) obtained from 1</a:t>
            </a:r>
            <a:r>
              <a:rPr lang="en-US" baseline="30000" dirty="0"/>
              <a:t>st</a:t>
            </a:r>
            <a:r>
              <a:rPr lang="en-US" dirty="0"/>
              <a:t> cumulant fit of the spectra shown in (A)-(C).  Solid red line is the theoretical </a:t>
            </a:r>
            <a:r>
              <a:rPr lang="en-US" dirty="0" err="1"/>
              <a:t>Deff</a:t>
            </a:r>
            <a:r>
              <a:rPr lang="en-US" dirty="0"/>
              <a:t>(Q) using the coordinates of alpha-catenin dimer shown in Figure 4C, assuming the alpha-catenin dimer is a rigid body.  Dashed red line is theoretical </a:t>
            </a:r>
            <a:r>
              <a:rPr lang="en-US" dirty="0" err="1"/>
              <a:t>Deff</a:t>
            </a:r>
            <a:r>
              <a:rPr lang="en-US" dirty="0"/>
              <a:t>(Q) assuming </a:t>
            </a:r>
            <a:r>
              <a:rPr lang="en-US" dirty="0" err="1"/>
              <a:t>a.a</a:t>
            </a:r>
            <a:r>
              <a:rPr lang="en-US" dirty="0"/>
              <a:t>. 836-906 in the dimer are moving.  </a:t>
            </a:r>
          </a:p>
          <a:p>
            <a:endParaRPr lang="en-US" dirty="0"/>
          </a:p>
        </p:txBody>
      </p:sp>
      <p:sp>
        <p:nvSpPr>
          <p:cNvPr id="4" name="Slide Number Placeholder 3"/>
          <p:cNvSpPr>
            <a:spLocks noGrp="1"/>
          </p:cNvSpPr>
          <p:nvPr>
            <p:ph type="sldNum" sz="quarter" idx="10"/>
          </p:nvPr>
        </p:nvSpPr>
        <p:spPr/>
        <p:txBody>
          <a:bodyPr/>
          <a:lstStyle/>
          <a:p>
            <a:fld id="{8A95140D-AD9C-485F-8F9B-CEEDC0631170}" type="slidenum">
              <a:rPr lang="en-US" smtClean="0"/>
              <a:t>21</a:t>
            </a:fld>
            <a:endParaRPr lang="en-US"/>
          </a:p>
        </p:txBody>
      </p:sp>
    </p:spTree>
    <p:extLst>
      <p:ext uri="{BB962C8B-B14F-4D97-AF65-F5344CB8AC3E}">
        <p14:creationId xmlns:p14="http://schemas.microsoft.com/office/powerpoint/2010/main" val="14612554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D3EBF5-A0CD-4D7E-BA26-0B62D16A60B2}" type="slidenum">
              <a:rPr lang="en-US" smtClean="0"/>
              <a:t>23</a:t>
            </a:fld>
            <a:endParaRPr lang="en-US"/>
          </a:p>
        </p:txBody>
      </p:sp>
    </p:spTree>
    <p:extLst>
      <p:ext uri="{BB962C8B-B14F-4D97-AF65-F5344CB8AC3E}">
        <p14:creationId xmlns:p14="http://schemas.microsoft.com/office/powerpoint/2010/main" val="33532344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66788">
              <a:defRPr>
                <a:solidFill>
                  <a:schemeClr val="tx1"/>
                </a:solidFill>
                <a:latin typeface="Calibri" panose="020F0502020204030204" pitchFamily="34" charset="0"/>
              </a:defRPr>
            </a:lvl1pPr>
            <a:lvl2pPr marL="742950" indent="-285750" defTabSz="966788">
              <a:defRPr>
                <a:solidFill>
                  <a:schemeClr val="tx1"/>
                </a:solidFill>
                <a:latin typeface="Calibri" panose="020F0502020204030204" pitchFamily="34" charset="0"/>
              </a:defRPr>
            </a:lvl2pPr>
            <a:lvl3pPr marL="1143000" indent="-228600" defTabSz="966788">
              <a:defRPr>
                <a:solidFill>
                  <a:schemeClr val="tx1"/>
                </a:solidFill>
                <a:latin typeface="Calibri" panose="020F0502020204030204" pitchFamily="34" charset="0"/>
              </a:defRPr>
            </a:lvl3pPr>
            <a:lvl4pPr marL="1600200" indent="-228600" defTabSz="966788">
              <a:defRPr>
                <a:solidFill>
                  <a:schemeClr val="tx1"/>
                </a:solidFill>
                <a:latin typeface="Calibri" panose="020F0502020204030204" pitchFamily="34" charset="0"/>
              </a:defRPr>
            </a:lvl4pPr>
            <a:lvl5pPr marL="2057400" indent="-228600" defTabSz="966788">
              <a:defRPr>
                <a:solidFill>
                  <a:schemeClr val="tx1"/>
                </a:solidFill>
                <a:latin typeface="Calibri" panose="020F0502020204030204" pitchFamily="34" charset="0"/>
              </a:defRPr>
            </a:lvl5pPr>
            <a:lvl6pPr marL="2514600" indent="-228600" defTabSz="966788" eaLnBrk="0" fontAlgn="base" hangingPunct="0">
              <a:spcBef>
                <a:spcPct val="0"/>
              </a:spcBef>
              <a:spcAft>
                <a:spcPct val="0"/>
              </a:spcAft>
              <a:defRPr>
                <a:solidFill>
                  <a:schemeClr val="tx1"/>
                </a:solidFill>
                <a:latin typeface="Calibri" panose="020F0502020204030204" pitchFamily="34" charset="0"/>
              </a:defRPr>
            </a:lvl6pPr>
            <a:lvl7pPr marL="2971800" indent="-228600" defTabSz="966788" eaLnBrk="0" fontAlgn="base" hangingPunct="0">
              <a:spcBef>
                <a:spcPct val="0"/>
              </a:spcBef>
              <a:spcAft>
                <a:spcPct val="0"/>
              </a:spcAft>
              <a:defRPr>
                <a:solidFill>
                  <a:schemeClr val="tx1"/>
                </a:solidFill>
                <a:latin typeface="Calibri" panose="020F0502020204030204" pitchFamily="34" charset="0"/>
              </a:defRPr>
            </a:lvl7pPr>
            <a:lvl8pPr marL="3429000" indent="-228600" defTabSz="966788" eaLnBrk="0" fontAlgn="base" hangingPunct="0">
              <a:spcBef>
                <a:spcPct val="0"/>
              </a:spcBef>
              <a:spcAft>
                <a:spcPct val="0"/>
              </a:spcAft>
              <a:defRPr>
                <a:solidFill>
                  <a:schemeClr val="tx1"/>
                </a:solidFill>
                <a:latin typeface="Calibri" panose="020F0502020204030204" pitchFamily="34" charset="0"/>
              </a:defRPr>
            </a:lvl8pPr>
            <a:lvl9pPr marL="3886200" indent="-228600" defTabSz="966788"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DE6576C-136F-4F07-84CB-D6329D43505D}" type="slidenum">
              <a:rPr lang="en-US" altLang="en-US" sz="1300" smtClean="0">
                <a:latin typeface="Arial" panose="020B0604020202020204" pitchFamily="34" charset="0"/>
              </a:rPr>
              <a:pPr fontAlgn="base">
                <a:spcBef>
                  <a:spcPct val="0"/>
                </a:spcBef>
                <a:spcAft>
                  <a:spcPct val="0"/>
                </a:spcAft>
              </a:pPr>
              <a:t>24</a:t>
            </a:fld>
            <a:endParaRPr lang="en-US" altLang="en-US" sz="1300" smtClean="0">
              <a:latin typeface="Arial" panose="020B0604020202020204" pitchFamily="34" charset="0"/>
            </a:endParaRPr>
          </a:p>
        </p:txBody>
      </p:sp>
      <p:sp>
        <p:nvSpPr>
          <p:cNvPr id="286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Arial" panose="020B0604020202020204" pitchFamily="34" charset="0"/>
            </a:endParaRPr>
          </a:p>
        </p:txBody>
      </p:sp>
    </p:spTree>
    <p:extLst>
      <p:ext uri="{BB962C8B-B14F-4D97-AF65-F5344CB8AC3E}">
        <p14:creationId xmlns:p14="http://schemas.microsoft.com/office/powerpoint/2010/main" val="15566153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021992">
              <a:defRPr>
                <a:solidFill>
                  <a:schemeClr val="tx1"/>
                </a:solidFill>
                <a:latin typeface="Calibri" panose="020F0502020204030204" pitchFamily="34" charset="0"/>
              </a:defRPr>
            </a:lvl1pPr>
            <a:lvl2pPr marL="785372" indent="-302066" defTabSz="1021992">
              <a:defRPr>
                <a:solidFill>
                  <a:schemeClr val="tx1"/>
                </a:solidFill>
                <a:latin typeface="Calibri" panose="020F0502020204030204" pitchFamily="34" charset="0"/>
              </a:defRPr>
            </a:lvl2pPr>
            <a:lvl3pPr marL="1208265" indent="-241653" defTabSz="1021992">
              <a:defRPr>
                <a:solidFill>
                  <a:schemeClr val="tx1"/>
                </a:solidFill>
                <a:latin typeface="Calibri" panose="020F0502020204030204" pitchFamily="34" charset="0"/>
              </a:defRPr>
            </a:lvl3pPr>
            <a:lvl4pPr marL="1691571" indent="-241653" defTabSz="1021992">
              <a:defRPr>
                <a:solidFill>
                  <a:schemeClr val="tx1"/>
                </a:solidFill>
                <a:latin typeface="Calibri" panose="020F0502020204030204" pitchFamily="34" charset="0"/>
              </a:defRPr>
            </a:lvl4pPr>
            <a:lvl5pPr marL="2174878" indent="-241653" defTabSz="1021992">
              <a:defRPr>
                <a:solidFill>
                  <a:schemeClr val="tx1"/>
                </a:solidFill>
                <a:latin typeface="Calibri" panose="020F0502020204030204" pitchFamily="34" charset="0"/>
              </a:defRPr>
            </a:lvl5pPr>
            <a:lvl6pPr marL="2658184" indent="-241653" defTabSz="1021992" fontAlgn="base">
              <a:spcBef>
                <a:spcPct val="0"/>
              </a:spcBef>
              <a:spcAft>
                <a:spcPct val="0"/>
              </a:spcAft>
              <a:defRPr>
                <a:solidFill>
                  <a:schemeClr val="tx1"/>
                </a:solidFill>
                <a:latin typeface="Calibri" panose="020F0502020204030204" pitchFamily="34" charset="0"/>
              </a:defRPr>
            </a:lvl6pPr>
            <a:lvl7pPr marL="3141490" indent="-241653" defTabSz="1021992" fontAlgn="base">
              <a:spcBef>
                <a:spcPct val="0"/>
              </a:spcBef>
              <a:spcAft>
                <a:spcPct val="0"/>
              </a:spcAft>
              <a:defRPr>
                <a:solidFill>
                  <a:schemeClr val="tx1"/>
                </a:solidFill>
                <a:latin typeface="Calibri" panose="020F0502020204030204" pitchFamily="34" charset="0"/>
              </a:defRPr>
            </a:lvl7pPr>
            <a:lvl8pPr marL="3624796" indent="-241653" defTabSz="1021992" fontAlgn="base">
              <a:spcBef>
                <a:spcPct val="0"/>
              </a:spcBef>
              <a:spcAft>
                <a:spcPct val="0"/>
              </a:spcAft>
              <a:defRPr>
                <a:solidFill>
                  <a:schemeClr val="tx1"/>
                </a:solidFill>
                <a:latin typeface="Calibri" panose="020F0502020204030204" pitchFamily="34" charset="0"/>
              </a:defRPr>
            </a:lvl8pPr>
            <a:lvl9pPr marL="4108102" indent="-241653" defTabSz="1021992"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4D17561-669F-48EF-851D-71F685E4BF91}" type="slidenum">
              <a:rPr lang="en-US" sz="1400">
                <a:latin typeface="Arial" panose="020B0604020202020204" pitchFamily="34" charset="0"/>
              </a:rPr>
              <a:pPr fontAlgn="base">
                <a:spcBef>
                  <a:spcPct val="0"/>
                </a:spcBef>
                <a:spcAft>
                  <a:spcPct val="0"/>
                </a:spcAft>
              </a:pPr>
              <a:t>26</a:t>
            </a:fld>
            <a:endParaRPr lang="en-US" sz="1400">
              <a:latin typeface="Arial" panose="020B0604020202020204" pitchFamily="34" charset="0"/>
            </a:endParaRPr>
          </a:p>
        </p:txBody>
      </p:sp>
      <p:sp>
        <p:nvSpPr>
          <p:cNvPr id="54275" name="Rectangle 2"/>
          <p:cNvSpPr>
            <a:spLocks noGrp="1" noRot="1" noChangeAspect="1" noChangeArrowheads="1" noTextEdit="1"/>
          </p:cNvSpPr>
          <p:nvPr>
            <p:ph type="sldImg"/>
          </p:nvPr>
        </p:nvSpPr>
        <p:spPr bwMode="auto">
          <a:xfrm>
            <a:off x="1382713" y="757238"/>
            <a:ext cx="5040312" cy="37798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p>
        </p:txBody>
      </p:sp>
    </p:spTree>
    <p:extLst>
      <p:ext uri="{BB962C8B-B14F-4D97-AF65-F5344CB8AC3E}">
        <p14:creationId xmlns:p14="http://schemas.microsoft.com/office/powerpoint/2010/main" val="1069028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45DE7F7-4B82-4A64-A937-0E979E96A60F}" type="slidenum">
              <a:rPr lang="en-US" smtClean="0"/>
              <a:t>3</a:t>
            </a:fld>
            <a:endParaRPr lang="en-US"/>
          </a:p>
        </p:txBody>
      </p:sp>
    </p:spTree>
    <p:extLst>
      <p:ext uri="{BB962C8B-B14F-4D97-AF65-F5344CB8AC3E}">
        <p14:creationId xmlns:p14="http://schemas.microsoft.com/office/powerpoint/2010/main" val="1296440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D3EBF5-A0CD-4D7E-BA26-0B62D16A60B2}" type="slidenum">
              <a:rPr lang="en-US" smtClean="0"/>
              <a:t>4</a:t>
            </a:fld>
            <a:endParaRPr lang="en-US"/>
          </a:p>
        </p:txBody>
      </p:sp>
    </p:spTree>
    <p:extLst>
      <p:ext uri="{BB962C8B-B14F-4D97-AF65-F5344CB8AC3E}">
        <p14:creationId xmlns:p14="http://schemas.microsoft.com/office/powerpoint/2010/main" val="2931437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Figure 1.  Alpha-catenin and SEC-SAXS analysis.  (A) Primary structure and domains in alpha-catenin.  (B) SEC-UV of alpha-catenin.  The fractions at elution volume 10.9 ml and 12.5 ml have molecular mass of xx and xx g/</a:t>
            </a:r>
            <a:r>
              <a:rPr lang="en-US" dirty="0" err="1"/>
              <a:t>mol</a:t>
            </a:r>
            <a:r>
              <a:rPr lang="en-US" dirty="0"/>
              <a:t>, respectively, as measured by static light scattering.  (C) SEC-SAXS of the dimer and monomer peaks.  (D) SEC-SAXS of the dimer peak.  (E) SEC-SAXS of the monomer peak.  Note: because (E) used a different SEC column from (C) and (D), the peak positions are shifted.  The arrows in (D) and (E) marked the fractions of SAXS data selected for further analysis as shown Fig. 2 .  </a:t>
            </a:r>
          </a:p>
        </p:txBody>
      </p:sp>
      <p:sp>
        <p:nvSpPr>
          <p:cNvPr id="4" name="Slide Number Placeholder 3"/>
          <p:cNvSpPr>
            <a:spLocks noGrp="1"/>
          </p:cNvSpPr>
          <p:nvPr>
            <p:ph type="sldNum" sz="quarter" idx="10"/>
          </p:nvPr>
        </p:nvSpPr>
        <p:spPr/>
        <p:txBody>
          <a:bodyPr/>
          <a:lstStyle/>
          <a:p>
            <a:fld id="{8A95140D-AD9C-485F-8F9B-CEEDC0631170}" type="slidenum">
              <a:rPr lang="en-US" smtClean="0"/>
              <a:t>5</a:t>
            </a:fld>
            <a:endParaRPr lang="en-US"/>
          </a:p>
        </p:txBody>
      </p:sp>
    </p:spTree>
    <p:extLst>
      <p:ext uri="{BB962C8B-B14F-4D97-AF65-F5344CB8AC3E}">
        <p14:creationId xmlns:p14="http://schemas.microsoft.com/office/powerpoint/2010/main" val="967013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Figure 2. </a:t>
            </a:r>
            <a:r>
              <a:rPr lang="en-US" dirty="0"/>
              <a:t>(A) SEC-SAXS of the dimer (black) and monomer fractions (red).  (B) P(r)s of dimer and monomer calculated from SAXS data. (C) Comparing P(r) of the SEC-SAXS monomer fraction (red open circle) with that calculated from crystal structure (one of the 4IGG protomers) after the disordered regions were reconstructed (red line). (D) Comparing P(r) of the SEC-SAXS dimer fraction (black open circle) with that calculated from crystal structure (PDB: 4IGG) after the disordered regions were reconstructed in the PDB file (black line). </a:t>
            </a:r>
          </a:p>
          <a:p>
            <a:endParaRPr lang="en-US" dirty="0"/>
          </a:p>
        </p:txBody>
      </p:sp>
      <p:sp>
        <p:nvSpPr>
          <p:cNvPr id="4" name="Slide Number Placeholder 3"/>
          <p:cNvSpPr>
            <a:spLocks noGrp="1"/>
          </p:cNvSpPr>
          <p:nvPr>
            <p:ph type="sldNum" sz="quarter" idx="10"/>
          </p:nvPr>
        </p:nvSpPr>
        <p:spPr/>
        <p:txBody>
          <a:bodyPr/>
          <a:lstStyle/>
          <a:p>
            <a:fld id="{8A95140D-AD9C-485F-8F9B-CEEDC0631170}" type="slidenum">
              <a:rPr lang="en-US" smtClean="0"/>
              <a:t>6</a:t>
            </a:fld>
            <a:endParaRPr lang="en-US"/>
          </a:p>
        </p:txBody>
      </p:sp>
    </p:spTree>
    <p:extLst>
      <p:ext uri="{BB962C8B-B14F-4D97-AF65-F5344CB8AC3E}">
        <p14:creationId xmlns:p14="http://schemas.microsoft.com/office/powerpoint/2010/main" val="846994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a:t>Figure 3. </a:t>
            </a:r>
            <a:r>
              <a:rPr lang="en-US" b="0" dirty="0"/>
              <a:t>Solution structures of alpha-catenin monomer .  (A) Structural models generated from SASSIE Monte Carlo simulation with best fit to the monomer fraction of experimental SEC-SAXS data (green and blue lines), with chi</a:t>
            </a:r>
            <a:r>
              <a:rPr lang="en-US" b="0" baseline="30000" dirty="0"/>
              <a:t>2</a:t>
            </a:r>
            <a:r>
              <a:rPr lang="en-US" b="0" baseline="0" dirty="0"/>
              <a:t>&lt;0.98.</a:t>
            </a:r>
            <a:r>
              <a:rPr lang="en-US" b="0" dirty="0"/>
              <a:t> (B) </a:t>
            </a:r>
            <a:r>
              <a:rPr lang="en-US" sz="1300" dirty="0"/>
              <a:t>Chi square of the fits of generated models to the monomer SEC-SAXS data.  </a:t>
            </a:r>
            <a:r>
              <a:rPr lang="en-US" b="0" dirty="0"/>
              <a:t>(C) Two structural models of open and closed alpha-catenin monomer with best fit to the experimental SAXS data.  </a:t>
            </a:r>
          </a:p>
        </p:txBody>
      </p:sp>
      <p:sp>
        <p:nvSpPr>
          <p:cNvPr id="4" name="Slide Number Placeholder 3"/>
          <p:cNvSpPr>
            <a:spLocks noGrp="1"/>
          </p:cNvSpPr>
          <p:nvPr>
            <p:ph type="sldNum" sz="quarter" idx="10"/>
          </p:nvPr>
        </p:nvSpPr>
        <p:spPr/>
        <p:txBody>
          <a:bodyPr/>
          <a:lstStyle/>
          <a:p>
            <a:fld id="{8A95140D-AD9C-485F-8F9B-CEEDC0631170}" type="slidenum">
              <a:rPr lang="en-US" smtClean="0"/>
              <a:t>7</a:t>
            </a:fld>
            <a:endParaRPr lang="en-US"/>
          </a:p>
        </p:txBody>
      </p:sp>
    </p:spTree>
    <p:extLst>
      <p:ext uri="{BB962C8B-B14F-4D97-AF65-F5344CB8AC3E}">
        <p14:creationId xmlns:p14="http://schemas.microsoft.com/office/powerpoint/2010/main" val="3237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4.  Solution structure of alpha-catenin dimer.  </a:t>
            </a:r>
            <a:r>
              <a:rPr lang="en-US" b="0" dirty="0"/>
              <a:t>(A) A representative structural model generated from SASSIE Monte Carlo simulation with best fit to the dimer fraction of SEC-SAXS data (red line) with Chi</a:t>
            </a:r>
            <a:r>
              <a:rPr lang="en-US" b="0" baseline="30000" dirty="0"/>
              <a:t>2</a:t>
            </a:r>
            <a:r>
              <a:rPr lang="en-US" b="0" baseline="0" dirty="0"/>
              <a:t>&lt;1.21</a:t>
            </a:r>
            <a:r>
              <a:rPr lang="en-US" b="0" dirty="0"/>
              <a:t>. (B) </a:t>
            </a:r>
            <a:r>
              <a:rPr lang="en-US" sz="1300" dirty="0"/>
              <a:t>Chi square of the fits of generated models to the dimer SEC-SAXS data.  Two rounds of simulations are performed in order to minimize the Chi.  (C) A representative alpha-catenin dimer with minimized chi square. </a:t>
            </a:r>
            <a:endParaRPr lang="en-US" b="1" dirty="0"/>
          </a:p>
        </p:txBody>
      </p:sp>
      <p:sp>
        <p:nvSpPr>
          <p:cNvPr id="4" name="Slide Number Placeholder 3"/>
          <p:cNvSpPr>
            <a:spLocks noGrp="1"/>
          </p:cNvSpPr>
          <p:nvPr>
            <p:ph type="sldNum" sz="quarter" idx="10"/>
          </p:nvPr>
        </p:nvSpPr>
        <p:spPr/>
        <p:txBody>
          <a:bodyPr/>
          <a:lstStyle/>
          <a:p>
            <a:fld id="{8A95140D-AD9C-485F-8F9B-CEEDC0631170}" type="slidenum">
              <a:rPr lang="en-US" smtClean="0"/>
              <a:t>8</a:t>
            </a:fld>
            <a:endParaRPr lang="en-US"/>
          </a:p>
        </p:txBody>
      </p:sp>
    </p:spTree>
    <p:extLst>
      <p:ext uri="{BB962C8B-B14F-4D97-AF65-F5344CB8AC3E}">
        <p14:creationId xmlns:p14="http://schemas.microsoft.com/office/powerpoint/2010/main" val="3643397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F91BF6-A367-49A0-893A-EC757A9C71F3}" type="slidenum">
              <a:rPr lang="en-US" smtClean="0"/>
              <a:t>10</a:t>
            </a:fld>
            <a:endParaRPr lang="en-US"/>
          </a:p>
        </p:txBody>
      </p:sp>
    </p:spTree>
    <p:extLst>
      <p:ext uri="{BB962C8B-B14F-4D97-AF65-F5344CB8AC3E}">
        <p14:creationId xmlns:p14="http://schemas.microsoft.com/office/powerpoint/2010/main" val="1287601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S1.  </a:t>
            </a:r>
          </a:p>
        </p:txBody>
      </p:sp>
      <p:sp>
        <p:nvSpPr>
          <p:cNvPr id="4" name="Slide Number Placeholder 3"/>
          <p:cNvSpPr>
            <a:spLocks noGrp="1"/>
          </p:cNvSpPr>
          <p:nvPr>
            <p:ph type="sldNum" sz="quarter" idx="5"/>
          </p:nvPr>
        </p:nvSpPr>
        <p:spPr/>
        <p:txBody>
          <a:bodyPr/>
          <a:lstStyle/>
          <a:p>
            <a:fld id="{EAF91BF6-A367-49A0-893A-EC757A9C71F3}" type="slidenum">
              <a:rPr lang="en-US" smtClean="0"/>
              <a:t>11</a:t>
            </a:fld>
            <a:endParaRPr lang="en-US"/>
          </a:p>
        </p:txBody>
      </p:sp>
    </p:spTree>
    <p:extLst>
      <p:ext uri="{BB962C8B-B14F-4D97-AF65-F5344CB8AC3E}">
        <p14:creationId xmlns:p14="http://schemas.microsoft.com/office/powerpoint/2010/main" val="9471728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85368E-0AA7-4B01-A647-4B1465FC0571}" type="datetimeFigureOut">
              <a:rPr lang="en-US" smtClean="0"/>
              <a:t>7/12/2020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80632C-237A-456B-9611-482D922AE4D8}" type="slidenum">
              <a:rPr lang="en-US" smtClean="0"/>
              <a:t>‹#›</a:t>
            </a:fld>
            <a:endParaRPr lang="en-US"/>
          </a:p>
        </p:txBody>
      </p:sp>
    </p:spTree>
    <p:extLst>
      <p:ext uri="{BB962C8B-B14F-4D97-AF65-F5344CB8AC3E}">
        <p14:creationId xmlns:p14="http://schemas.microsoft.com/office/powerpoint/2010/main" val="16938080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85368E-0AA7-4B01-A647-4B1465FC0571}" type="datetimeFigureOut">
              <a:rPr lang="en-US" smtClean="0"/>
              <a:t>7/12/2020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80632C-237A-456B-9611-482D922AE4D8}" type="slidenum">
              <a:rPr lang="en-US" smtClean="0"/>
              <a:t>‹#›</a:t>
            </a:fld>
            <a:endParaRPr lang="en-US"/>
          </a:p>
        </p:txBody>
      </p:sp>
    </p:spTree>
    <p:extLst>
      <p:ext uri="{BB962C8B-B14F-4D97-AF65-F5344CB8AC3E}">
        <p14:creationId xmlns:p14="http://schemas.microsoft.com/office/powerpoint/2010/main" val="707662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85368E-0AA7-4B01-A647-4B1465FC0571}" type="datetimeFigureOut">
              <a:rPr lang="en-US" smtClean="0"/>
              <a:t>7/12/2020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80632C-237A-456B-9611-482D922AE4D8}" type="slidenum">
              <a:rPr lang="en-US" smtClean="0"/>
              <a:t>‹#›</a:t>
            </a:fld>
            <a:endParaRPr lang="en-US"/>
          </a:p>
        </p:txBody>
      </p:sp>
    </p:spTree>
    <p:extLst>
      <p:ext uri="{BB962C8B-B14F-4D97-AF65-F5344CB8AC3E}">
        <p14:creationId xmlns:p14="http://schemas.microsoft.com/office/powerpoint/2010/main" val="2760599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85368E-0AA7-4B01-A647-4B1465FC0571}" type="datetimeFigureOut">
              <a:rPr lang="en-US" smtClean="0"/>
              <a:t>7/12/2020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80632C-237A-456B-9611-482D922AE4D8}" type="slidenum">
              <a:rPr lang="en-US" smtClean="0"/>
              <a:t>‹#›</a:t>
            </a:fld>
            <a:endParaRPr lang="en-US"/>
          </a:p>
        </p:txBody>
      </p:sp>
    </p:spTree>
    <p:extLst>
      <p:ext uri="{BB962C8B-B14F-4D97-AF65-F5344CB8AC3E}">
        <p14:creationId xmlns:p14="http://schemas.microsoft.com/office/powerpoint/2010/main" val="2446448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85368E-0AA7-4B01-A647-4B1465FC0571}" type="datetimeFigureOut">
              <a:rPr lang="en-US" smtClean="0"/>
              <a:t>7/12/2020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80632C-237A-456B-9611-482D922AE4D8}" type="slidenum">
              <a:rPr lang="en-US" smtClean="0"/>
              <a:t>‹#›</a:t>
            </a:fld>
            <a:endParaRPr lang="en-US"/>
          </a:p>
        </p:txBody>
      </p:sp>
    </p:spTree>
    <p:extLst>
      <p:ext uri="{BB962C8B-B14F-4D97-AF65-F5344CB8AC3E}">
        <p14:creationId xmlns:p14="http://schemas.microsoft.com/office/powerpoint/2010/main" val="4051601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85368E-0AA7-4B01-A647-4B1465FC0571}" type="datetimeFigureOut">
              <a:rPr lang="en-US" smtClean="0"/>
              <a:t>7/12/2020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80632C-237A-456B-9611-482D922AE4D8}" type="slidenum">
              <a:rPr lang="en-US" smtClean="0"/>
              <a:t>‹#›</a:t>
            </a:fld>
            <a:endParaRPr lang="en-US"/>
          </a:p>
        </p:txBody>
      </p:sp>
    </p:spTree>
    <p:extLst>
      <p:ext uri="{BB962C8B-B14F-4D97-AF65-F5344CB8AC3E}">
        <p14:creationId xmlns:p14="http://schemas.microsoft.com/office/powerpoint/2010/main" val="325111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85368E-0AA7-4B01-A647-4B1465FC0571}" type="datetimeFigureOut">
              <a:rPr lang="en-US" smtClean="0"/>
              <a:t>7/12/2020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80632C-237A-456B-9611-482D922AE4D8}" type="slidenum">
              <a:rPr lang="en-US" smtClean="0"/>
              <a:t>‹#›</a:t>
            </a:fld>
            <a:endParaRPr lang="en-US"/>
          </a:p>
        </p:txBody>
      </p:sp>
    </p:spTree>
    <p:extLst>
      <p:ext uri="{BB962C8B-B14F-4D97-AF65-F5344CB8AC3E}">
        <p14:creationId xmlns:p14="http://schemas.microsoft.com/office/powerpoint/2010/main" val="1471269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85368E-0AA7-4B01-A647-4B1465FC0571}" type="datetimeFigureOut">
              <a:rPr lang="en-US" smtClean="0"/>
              <a:t>7/12/2020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80632C-237A-456B-9611-482D922AE4D8}" type="slidenum">
              <a:rPr lang="en-US" smtClean="0"/>
              <a:t>‹#›</a:t>
            </a:fld>
            <a:endParaRPr lang="en-US"/>
          </a:p>
        </p:txBody>
      </p:sp>
    </p:spTree>
    <p:extLst>
      <p:ext uri="{BB962C8B-B14F-4D97-AF65-F5344CB8AC3E}">
        <p14:creationId xmlns:p14="http://schemas.microsoft.com/office/powerpoint/2010/main" val="3215889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85368E-0AA7-4B01-A647-4B1465FC0571}" type="datetimeFigureOut">
              <a:rPr lang="en-US" smtClean="0"/>
              <a:t>7/12/2020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80632C-237A-456B-9611-482D922AE4D8}" type="slidenum">
              <a:rPr lang="en-US" smtClean="0"/>
              <a:t>‹#›</a:t>
            </a:fld>
            <a:endParaRPr lang="en-US"/>
          </a:p>
        </p:txBody>
      </p:sp>
    </p:spTree>
    <p:extLst>
      <p:ext uri="{BB962C8B-B14F-4D97-AF65-F5344CB8AC3E}">
        <p14:creationId xmlns:p14="http://schemas.microsoft.com/office/powerpoint/2010/main" val="1926758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85368E-0AA7-4B01-A647-4B1465FC0571}" type="datetimeFigureOut">
              <a:rPr lang="en-US" smtClean="0"/>
              <a:t>7/12/2020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80632C-237A-456B-9611-482D922AE4D8}" type="slidenum">
              <a:rPr lang="en-US" smtClean="0"/>
              <a:t>‹#›</a:t>
            </a:fld>
            <a:endParaRPr lang="en-US"/>
          </a:p>
        </p:txBody>
      </p:sp>
    </p:spTree>
    <p:extLst>
      <p:ext uri="{BB962C8B-B14F-4D97-AF65-F5344CB8AC3E}">
        <p14:creationId xmlns:p14="http://schemas.microsoft.com/office/powerpoint/2010/main" val="3522755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85368E-0AA7-4B01-A647-4B1465FC0571}" type="datetimeFigureOut">
              <a:rPr lang="en-US" smtClean="0"/>
              <a:t>7/12/2020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80632C-237A-456B-9611-482D922AE4D8}" type="slidenum">
              <a:rPr lang="en-US" smtClean="0"/>
              <a:t>‹#›</a:t>
            </a:fld>
            <a:endParaRPr lang="en-US"/>
          </a:p>
        </p:txBody>
      </p:sp>
    </p:spTree>
    <p:extLst>
      <p:ext uri="{BB962C8B-B14F-4D97-AF65-F5344CB8AC3E}">
        <p14:creationId xmlns:p14="http://schemas.microsoft.com/office/powerpoint/2010/main" val="880818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85368E-0AA7-4B01-A647-4B1465FC0571}" type="datetimeFigureOut">
              <a:rPr lang="en-US" smtClean="0"/>
              <a:t>7/12/2020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80632C-237A-456B-9611-482D922AE4D8}" type="slidenum">
              <a:rPr lang="en-US" smtClean="0"/>
              <a:t>‹#›</a:t>
            </a:fld>
            <a:endParaRPr lang="en-US"/>
          </a:p>
        </p:txBody>
      </p:sp>
    </p:spTree>
    <p:extLst>
      <p:ext uri="{BB962C8B-B14F-4D97-AF65-F5344CB8AC3E}">
        <p14:creationId xmlns:p14="http://schemas.microsoft.com/office/powerpoint/2010/main" val="29093983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media11.m4a"/><Relationship Id="rId7" Type="http://schemas.openxmlformats.org/officeDocument/2006/relationships/image" Target="../media/image20.wmf"/><Relationship Id="rId12" Type="http://schemas.openxmlformats.org/officeDocument/2006/relationships/image" Target="../media/image4.png"/><Relationship Id="rId2" Type="http://schemas.microsoft.com/office/2007/relationships/media" Target="../media/media11.m4a"/><Relationship Id="rId1" Type="http://schemas.openxmlformats.org/officeDocument/2006/relationships/vmlDrawing" Target="../drawings/vmlDrawing5.vml"/><Relationship Id="rId6" Type="http://schemas.openxmlformats.org/officeDocument/2006/relationships/oleObject" Target="../embeddings/oleObject9.bin"/><Relationship Id="rId11" Type="http://schemas.openxmlformats.org/officeDocument/2006/relationships/image" Target="../media/image24.png"/><Relationship Id="rId5" Type="http://schemas.openxmlformats.org/officeDocument/2006/relationships/notesSlide" Target="../notesSlides/notesSlide8.xml"/><Relationship Id="rId10" Type="http://schemas.openxmlformats.org/officeDocument/2006/relationships/image" Target="../media/image23.png"/><Relationship Id="rId4" Type="http://schemas.openxmlformats.org/officeDocument/2006/relationships/slideLayout" Target="../slideLayouts/slideLayout7.xml"/><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25.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11.bin"/><Relationship Id="rId13" Type="http://schemas.openxmlformats.org/officeDocument/2006/relationships/oleObject" Target="../embeddings/oleObject13.bin"/><Relationship Id="rId3" Type="http://schemas.openxmlformats.org/officeDocument/2006/relationships/audio" Target="../media/media13.m4a"/><Relationship Id="rId7" Type="http://schemas.openxmlformats.org/officeDocument/2006/relationships/image" Target="../media/image26.wmf"/><Relationship Id="rId12" Type="http://schemas.openxmlformats.org/officeDocument/2006/relationships/image" Target="../media/image30.jpg"/><Relationship Id="rId2" Type="http://schemas.microsoft.com/office/2007/relationships/media" Target="../media/media13.m4a"/><Relationship Id="rId1" Type="http://schemas.openxmlformats.org/officeDocument/2006/relationships/vmlDrawing" Target="../drawings/vmlDrawing6.vml"/><Relationship Id="rId6" Type="http://schemas.openxmlformats.org/officeDocument/2006/relationships/oleObject" Target="../embeddings/oleObject10.bin"/><Relationship Id="rId11" Type="http://schemas.openxmlformats.org/officeDocument/2006/relationships/image" Target="../media/image28.wmf"/><Relationship Id="rId5" Type="http://schemas.openxmlformats.org/officeDocument/2006/relationships/notesSlide" Target="../notesSlides/notesSlide10.xml"/><Relationship Id="rId15" Type="http://schemas.openxmlformats.org/officeDocument/2006/relationships/image" Target="../media/image4.png"/><Relationship Id="rId10" Type="http://schemas.openxmlformats.org/officeDocument/2006/relationships/oleObject" Target="../embeddings/oleObject12.bin"/><Relationship Id="rId4" Type="http://schemas.openxmlformats.org/officeDocument/2006/relationships/slideLayout" Target="../slideLayouts/slideLayout7.xml"/><Relationship Id="rId9" Type="http://schemas.openxmlformats.org/officeDocument/2006/relationships/image" Target="../media/image27.wmf"/><Relationship Id="rId14" Type="http://schemas.openxmlformats.org/officeDocument/2006/relationships/image" Target="../media/image29.wm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31.emf"/><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8" Type="http://schemas.openxmlformats.org/officeDocument/2006/relationships/image" Target="../media/image33.wmf"/><Relationship Id="rId3" Type="http://schemas.openxmlformats.org/officeDocument/2006/relationships/audio" Target="../media/media15.m4a"/><Relationship Id="rId7" Type="http://schemas.openxmlformats.org/officeDocument/2006/relationships/oleObject" Target="../embeddings/oleObject15.bin"/><Relationship Id="rId2" Type="http://schemas.microsoft.com/office/2007/relationships/media" Target="../media/media15.m4a"/><Relationship Id="rId1" Type="http://schemas.openxmlformats.org/officeDocument/2006/relationships/vmlDrawing" Target="../drawings/vmlDrawing7.vml"/><Relationship Id="rId6" Type="http://schemas.openxmlformats.org/officeDocument/2006/relationships/image" Target="../media/image32.wmf"/><Relationship Id="rId11" Type="http://schemas.openxmlformats.org/officeDocument/2006/relationships/image" Target="../media/image4.png"/><Relationship Id="rId5" Type="http://schemas.openxmlformats.org/officeDocument/2006/relationships/oleObject" Target="../embeddings/oleObject14.bin"/><Relationship Id="rId10" Type="http://schemas.openxmlformats.org/officeDocument/2006/relationships/image" Target="../media/image35.jpeg"/><Relationship Id="rId4" Type="http://schemas.openxmlformats.org/officeDocument/2006/relationships/slideLayout" Target="../slideLayouts/slideLayout7.xml"/><Relationship Id="rId9" Type="http://schemas.openxmlformats.org/officeDocument/2006/relationships/image" Target="../media/image34.jpeg"/></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17.bin"/><Relationship Id="rId3" Type="http://schemas.openxmlformats.org/officeDocument/2006/relationships/audio" Target="../media/media16.m4a"/><Relationship Id="rId7" Type="http://schemas.openxmlformats.org/officeDocument/2006/relationships/image" Target="../media/image36.wmf"/><Relationship Id="rId2" Type="http://schemas.microsoft.com/office/2007/relationships/media" Target="../media/media16.m4a"/><Relationship Id="rId1" Type="http://schemas.openxmlformats.org/officeDocument/2006/relationships/vmlDrawing" Target="../drawings/vmlDrawing8.vml"/><Relationship Id="rId6" Type="http://schemas.openxmlformats.org/officeDocument/2006/relationships/oleObject" Target="../embeddings/oleObject16.bin"/><Relationship Id="rId11" Type="http://schemas.openxmlformats.org/officeDocument/2006/relationships/image" Target="../media/image4.png"/><Relationship Id="rId5" Type="http://schemas.openxmlformats.org/officeDocument/2006/relationships/notesSlide" Target="../notesSlides/notesSlide12.xml"/><Relationship Id="rId10" Type="http://schemas.openxmlformats.org/officeDocument/2006/relationships/image" Target="../media/image38.jpg"/><Relationship Id="rId4" Type="http://schemas.openxmlformats.org/officeDocument/2006/relationships/slideLayout" Target="../slideLayouts/slideLayout2.xml"/><Relationship Id="rId9" Type="http://schemas.openxmlformats.org/officeDocument/2006/relationships/image" Target="../media/image37.wmf"/></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18.bin"/><Relationship Id="rId3" Type="http://schemas.openxmlformats.org/officeDocument/2006/relationships/audio" Target="../media/media17.m4a"/><Relationship Id="rId7" Type="http://schemas.openxmlformats.org/officeDocument/2006/relationships/image" Target="../media/image43.jpg"/><Relationship Id="rId12" Type="http://schemas.openxmlformats.org/officeDocument/2006/relationships/image" Target="../media/image4.png"/><Relationship Id="rId2" Type="http://schemas.microsoft.com/office/2007/relationships/media" Target="../media/media17.m4a"/><Relationship Id="rId1" Type="http://schemas.openxmlformats.org/officeDocument/2006/relationships/vmlDrawing" Target="../drawings/vmlDrawing9.vml"/><Relationship Id="rId6" Type="http://schemas.openxmlformats.org/officeDocument/2006/relationships/image" Target="../media/image42.png"/><Relationship Id="rId11" Type="http://schemas.openxmlformats.org/officeDocument/2006/relationships/image" Target="../media/image40.wmf"/><Relationship Id="rId5" Type="http://schemas.openxmlformats.org/officeDocument/2006/relationships/image" Target="../media/image41.png"/><Relationship Id="rId10" Type="http://schemas.openxmlformats.org/officeDocument/2006/relationships/oleObject" Target="../embeddings/oleObject19.bin"/><Relationship Id="rId4" Type="http://schemas.openxmlformats.org/officeDocument/2006/relationships/slideLayout" Target="../slideLayouts/slideLayout2.xml"/><Relationship Id="rId9" Type="http://schemas.openxmlformats.org/officeDocument/2006/relationships/image" Target="../media/image39.wmf"/></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20.bin"/><Relationship Id="rId13" Type="http://schemas.openxmlformats.org/officeDocument/2006/relationships/image" Target="../media/image46.wmf"/><Relationship Id="rId3" Type="http://schemas.openxmlformats.org/officeDocument/2006/relationships/audio" Target="../media/media18.m4a"/><Relationship Id="rId7" Type="http://schemas.openxmlformats.org/officeDocument/2006/relationships/notesSlide" Target="../notesSlides/notesSlide13.xml"/><Relationship Id="rId12" Type="http://schemas.openxmlformats.org/officeDocument/2006/relationships/oleObject" Target="../embeddings/oleObject22.bin"/><Relationship Id="rId2" Type="http://schemas.microsoft.com/office/2007/relationships/media" Target="../media/media18.m4a"/><Relationship Id="rId1" Type="http://schemas.openxmlformats.org/officeDocument/2006/relationships/vmlDrawing" Target="../drawings/vmlDrawing10.vml"/><Relationship Id="rId6" Type="http://schemas.openxmlformats.org/officeDocument/2006/relationships/slideLayout" Target="../slideLayouts/slideLayout7.xml"/><Relationship Id="rId11" Type="http://schemas.openxmlformats.org/officeDocument/2006/relationships/image" Target="../media/image45.wmf"/><Relationship Id="rId5" Type="http://schemas.openxmlformats.org/officeDocument/2006/relationships/audio" Target="../media/media19.m4a"/><Relationship Id="rId15" Type="http://schemas.openxmlformats.org/officeDocument/2006/relationships/image" Target="../media/image4.png"/><Relationship Id="rId10" Type="http://schemas.openxmlformats.org/officeDocument/2006/relationships/oleObject" Target="../embeddings/oleObject21.bin"/><Relationship Id="rId4" Type="http://schemas.microsoft.com/office/2007/relationships/media" Target="../media/media19.m4a"/><Relationship Id="rId9" Type="http://schemas.openxmlformats.org/officeDocument/2006/relationships/image" Target="../media/image44.wmf"/><Relationship Id="rId14" Type="http://schemas.openxmlformats.org/officeDocument/2006/relationships/image" Target="../media/image47.jpg"/></Relationships>
</file>

<file path=ppt/slides/_rels/slide18.xml.rels><?xml version="1.0" encoding="UTF-8" standalone="yes"?>
<Relationships xmlns="http://schemas.openxmlformats.org/package/2006/relationships"><Relationship Id="rId8" Type="http://schemas.openxmlformats.org/officeDocument/2006/relationships/image" Target="../media/image54.jpeg"/><Relationship Id="rId13" Type="http://schemas.openxmlformats.org/officeDocument/2006/relationships/oleObject" Target="../embeddings/oleObject25.bin"/><Relationship Id="rId3" Type="http://schemas.openxmlformats.org/officeDocument/2006/relationships/audio" Target="../media/media20.m4a"/><Relationship Id="rId7" Type="http://schemas.openxmlformats.org/officeDocument/2006/relationships/image" Target="../media/image53.jpeg"/><Relationship Id="rId12" Type="http://schemas.openxmlformats.org/officeDocument/2006/relationships/image" Target="../media/image49.wmf"/><Relationship Id="rId17" Type="http://schemas.openxmlformats.org/officeDocument/2006/relationships/image" Target="../media/image4.png"/><Relationship Id="rId2" Type="http://schemas.microsoft.com/office/2007/relationships/media" Target="../media/media20.m4a"/><Relationship Id="rId16" Type="http://schemas.openxmlformats.org/officeDocument/2006/relationships/image" Target="../media/image51.wmf"/><Relationship Id="rId1" Type="http://schemas.openxmlformats.org/officeDocument/2006/relationships/vmlDrawing" Target="../drawings/vmlDrawing11.vml"/><Relationship Id="rId6" Type="http://schemas.openxmlformats.org/officeDocument/2006/relationships/image" Target="../media/image52.jpeg"/><Relationship Id="rId11" Type="http://schemas.openxmlformats.org/officeDocument/2006/relationships/oleObject" Target="../embeddings/oleObject24.bin"/><Relationship Id="rId5" Type="http://schemas.openxmlformats.org/officeDocument/2006/relationships/notesSlide" Target="../notesSlides/notesSlide14.xml"/><Relationship Id="rId15" Type="http://schemas.openxmlformats.org/officeDocument/2006/relationships/oleObject" Target="../embeddings/oleObject26.bin"/><Relationship Id="rId10" Type="http://schemas.openxmlformats.org/officeDocument/2006/relationships/image" Target="../media/image48.wmf"/><Relationship Id="rId4" Type="http://schemas.openxmlformats.org/officeDocument/2006/relationships/slideLayout" Target="../slideLayouts/slideLayout7.xml"/><Relationship Id="rId9" Type="http://schemas.openxmlformats.org/officeDocument/2006/relationships/oleObject" Target="../embeddings/oleObject23.bin"/><Relationship Id="rId14" Type="http://schemas.openxmlformats.org/officeDocument/2006/relationships/image" Target="../media/image50.wmf"/></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tmp"/><Relationship Id="rId5" Type="http://schemas.openxmlformats.org/officeDocument/2006/relationships/image" Target="../media/image1.tmp"/><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microsoft.com/office/2007/relationships/media" Target="../media/media23.m4a"/><Relationship Id="rId7" Type="http://schemas.openxmlformats.org/officeDocument/2006/relationships/image" Target="../media/image4.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55.gif"/><Relationship Id="rId5" Type="http://schemas.openxmlformats.org/officeDocument/2006/relationships/slideLayout" Target="../slideLayouts/slideLayout7.xml"/><Relationship Id="rId4" Type="http://schemas.openxmlformats.org/officeDocument/2006/relationships/audio" Target="../media/media23.m4a"/></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28.bin"/><Relationship Id="rId3" Type="http://schemas.openxmlformats.org/officeDocument/2006/relationships/audio" Target="../media/media24.m4a"/><Relationship Id="rId7" Type="http://schemas.openxmlformats.org/officeDocument/2006/relationships/image" Target="../media/image56.wmf"/><Relationship Id="rId12" Type="http://schemas.openxmlformats.org/officeDocument/2006/relationships/image" Target="../media/image4.png"/><Relationship Id="rId2" Type="http://schemas.microsoft.com/office/2007/relationships/media" Target="../media/media24.m4a"/><Relationship Id="rId1" Type="http://schemas.openxmlformats.org/officeDocument/2006/relationships/vmlDrawing" Target="../drawings/vmlDrawing12.vml"/><Relationship Id="rId6" Type="http://schemas.openxmlformats.org/officeDocument/2006/relationships/oleObject" Target="../embeddings/oleObject27.bin"/><Relationship Id="rId11" Type="http://schemas.openxmlformats.org/officeDocument/2006/relationships/image" Target="../media/image58.wmf"/><Relationship Id="rId5" Type="http://schemas.openxmlformats.org/officeDocument/2006/relationships/notesSlide" Target="../notesSlides/notesSlide15.xml"/><Relationship Id="rId10" Type="http://schemas.openxmlformats.org/officeDocument/2006/relationships/oleObject" Target="../embeddings/oleObject29.bin"/><Relationship Id="rId4" Type="http://schemas.openxmlformats.org/officeDocument/2006/relationships/slideLayout" Target="../slideLayouts/slideLayout7.xml"/><Relationship Id="rId9" Type="http://schemas.openxmlformats.org/officeDocument/2006/relationships/image" Target="../media/image57.wmf"/></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7.xml"/><Relationship Id="rId1" Type="http://schemas.openxmlformats.org/officeDocument/2006/relationships/vmlDrawing" Target="../drawings/vmlDrawing13.vml"/><Relationship Id="rId4" Type="http://schemas.openxmlformats.org/officeDocument/2006/relationships/image" Target="../media/image59.wmf"/></Relationships>
</file>

<file path=ppt/slides/_rels/slide2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25.m4a"/><Relationship Id="rId7" Type="http://schemas.openxmlformats.org/officeDocument/2006/relationships/image" Target="../media/image60.wmf"/><Relationship Id="rId2" Type="http://schemas.microsoft.com/office/2007/relationships/media" Target="../media/media25.m4a"/><Relationship Id="rId1" Type="http://schemas.openxmlformats.org/officeDocument/2006/relationships/vmlDrawing" Target="../drawings/vmlDrawing14.vml"/><Relationship Id="rId6" Type="http://schemas.openxmlformats.org/officeDocument/2006/relationships/oleObject" Target="../embeddings/oleObject31.bin"/><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4.png"/><Relationship Id="rId5" Type="http://schemas.openxmlformats.org/officeDocument/2006/relationships/image" Target="../media/image64.jpg"/><Relationship Id="rId4" Type="http://schemas.openxmlformats.org/officeDocument/2006/relationships/image" Target="../media/image63.emf"/></Relationships>
</file>

<file path=ppt/slides/_rels/slide26.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slideLayout" Target="../slideLayouts/slideLayout7.xml"/><Relationship Id="rId7" Type="http://schemas.openxmlformats.org/officeDocument/2006/relationships/image" Target="../media/image67.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66.jpg"/><Relationship Id="rId5" Type="http://schemas.openxmlformats.org/officeDocument/2006/relationships/image" Target="../media/image65.jpg"/><Relationship Id="rId4" Type="http://schemas.openxmlformats.org/officeDocument/2006/relationships/notesSlide" Target="../notesSlides/notesSlide18.xml"/><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3.m4a"/><Relationship Id="rId7" Type="http://schemas.openxmlformats.org/officeDocument/2006/relationships/image" Target="../media/image5.png"/><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audio" Target="../media/media3.m4a"/></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audio" Target="../media/media5.m4a"/><Relationship Id="rId7" Type="http://schemas.openxmlformats.org/officeDocument/2006/relationships/notesSlide" Target="../notesSlides/notesSlide4.xml"/><Relationship Id="rId12" Type="http://schemas.openxmlformats.org/officeDocument/2006/relationships/image" Target="../media/image4.png"/><Relationship Id="rId2" Type="http://schemas.microsoft.com/office/2007/relationships/media" Target="../media/media5.m4a"/><Relationship Id="rId1" Type="http://schemas.openxmlformats.org/officeDocument/2006/relationships/vmlDrawing" Target="../drawings/vmlDrawing1.vml"/><Relationship Id="rId6" Type="http://schemas.openxmlformats.org/officeDocument/2006/relationships/slideLayout" Target="../slideLayouts/slideLayout7.xml"/><Relationship Id="rId11" Type="http://schemas.openxmlformats.org/officeDocument/2006/relationships/image" Target="../media/image9.wmf"/><Relationship Id="rId5" Type="http://schemas.openxmlformats.org/officeDocument/2006/relationships/audio" Target="../media/media6.m4a"/><Relationship Id="rId10" Type="http://schemas.openxmlformats.org/officeDocument/2006/relationships/oleObject" Target="../embeddings/oleObject2.bin"/><Relationship Id="rId4" Type="http://schemas.microsoft.com/office/2007/relationships/media" Target="../media/media6.m4a"/><Relationship Id="rId9" Type="http://schemas.openxmlformats.org/officeDocument/2006/relationships/image" Target="../media/image8.wmf"/></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audio" Target="../media/media7.m4a"/><Relationship Id="rId7" Type="http://schemas.openxmlformats.org/officeDocument/2006/relationships/image" Target="../media/image10.wmf"/><Relationship Id="rId2" Type="http://schemas.microsoft.com/office/2007/relationships/media" Target="../media/media7.m4a"/><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4.png"/><Relationship Id="rId5" Type="http://schemas.openxmlformats.org/officeDocument/2006/relationships/notesSlide" Target="../notesSlides/notesSlide5.xml"/><Relationship Id="rId10" Type="http://schemas.openxmlformats.org/officeDocument/2006/relationships/image" Target="../media/image12.png"/><Relationship Id="rId4" Type="http://schemas.openxmlformats.org/officeDocument/2006/relationships/slideLayout" Target="../slideLayouts/slideLayout7.xml"/><Relationship Id="rId9" Type="http://schemas.openxmlformats.org/officeDocument/2006/relationships/image" Target="../media/image11.wmf"/></Relationships>
</file>

<file path=ppt/slides/_rels/slide7.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audio" Target="../media/media8.m4a"/><Relationship Id="rId7" Type="http://schemas.openxmlformats.org/officeDocument/2006/relationships/image" Target="../media/image13.wmf"/><Relationship Id="rId2" Type="http://schemas.microsoft.com/office/2007/relationships/media" Target="../media/media8.m4a"/><Relationship Id="rId1" Type="http://schemas.openxmlformats.org/officeDocument/2006/relationships/vmlDrawing" Target="../drawings/vmlDrawing3.vml"/><Relationship Id="rId6" Type="http://schemas.openxmlformats.org/officeDocument/2006/relationships/oleObject" Target="../embeddings/oleObject5.bin"/><Relationship Id="rId11" Type="http://schemas.openxmlformats.org/officeDocument/2006/relationships/image" Target="../media/image4.png"/><Relationship Id="rId5" Type="http://schemas.openxmlformats.org/officeDocument/2006/relationships/notesSlide" Target="../notesSlides/notesSlide6.xml"/><Relationship Id="rId10" Type="http://schemas.openxmlformats.org/officeDocument/2006/relationships/image" Target="../media/image14.wmf"/><Relationship Id="rId4" Type="http://schemas.openxmlformats.org/officeDocument/2006/relationships/slideLayout" Target="../slideLayouts/slideLayout7.xml"/><Relationship Id="rId9" Type="http://schemas.openxmlformats.org/officeDocument/2006/relationships/oleObject" Target="../embeddings/oleObject6.bin"/></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audio" Target="../media/media9.m4a"/><Relationship Id="rId7" Type="http://schemas.openxmlformats.org/officeDocument/2006/relationships/image" Target="../media/image16.wmf"/><Relationship Id="rId2" Type="http://schemas.microsoft.com/office/2007/relationships/media" Target="../media/media9.m4a"/><Relationship Id="rId1" Type="http://schemas.openxmlformats.org/officeDocument/2006/relationships/vmlDrawing" Target="../drawings/vmlDrawing4.vml"/><Relationship Id="rId6" Type="http://schemas.openxmlformats.org/officeDocument/2006/relationships/oleObject" Target="../embeddings/oleObject7.bin"/><Relationship Id="rId11" Type="http://schemas.openxmlformats.org/officeDocument/2006/relationships/image" Target="../media/image4.png"/><Relationship Id="rId5" Type="http://schemas.openxmlformats.org/officeDocument/2006/relationships/notesSlide" Target="../notesSlides/notesSlide7.xml"/><Relationship Id="rId10" Type="http://schemas.openxmlformats.org/officeDocument/2006/relationships/image" Target="../media/image18.png"/><Relationship Id="rId4" Type="http://schemas.openxmlformats.org/officeDocument/2006/relationships/slideLayout" Target="../slideLayouts/slideLayout7.xml"/><Relationship Id="rId9" Type="http://schemas.openxmlformats.org/officeDocument/2006/relationships/image" Target="../media/image17.w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F2DC855-AED3-4FAD-B812-CF270D1E1EA7}"/>
              </a:ext>
            </a:extLst>
          </p:cNvPr>
          <p:cNvSpPr txBox="1"/>
          <p:nvPr/>
        </p:nvSpPr>
        <p:spPr>
          <a:xfrm>
            <a:off x="-251670" y="604310"/>
            <a:ext cx="9647339" cy="984885"/>
          </a:xfrm>
          <a:prstGeom prst="rect">
            <a:avLst/>
          </a:prstGeom>
          <a:noFill/>
        </p:spPr>
        <p:txBody>
          <a:bodyPr wrap="square" rtlCol="0">
            <a:spAutoFit/>
          </a:bodyPr>
          <a:lstStyle/>
          <a:p>
            <a:pPr algn="ctr"/>
            <a:r>
              <a:rPr lang="en-US" sz="2900" b="1" dirty="0">
                <a:solidFill>
                  <a:srgbClr val="0000FF"/>
                </a:solidFill>
              </a:rPr>
              <a:t>Cell-cell adhesion cadherin–catenin complex:</a:t>
            </a:r>
          </a:p>
          <a:p>
            <a:pPr algn="ctr"/>
            <a:r>
              <a:rPr lang="en-US" sz="2900" b="1" dirty="0">
                <a:solidFill>
                  <a:srgbClr val="0000FF"/>
                </a:solidFill>
              </a:rPr>
              <a:t>A view of structure and dynamics by neutron scattering</a:t>
            </a:r>
          </a:p>
        </p:txBody>
      </p:sp>
      <p:sp>
        <p:nvSpPr>
          <p:cNvPr id="5" name="TextBox 4">
            <a:extLst>
              <a:ext uri="{FF2B5EF4-FFF2-40B4-BE49-F238E27FC236}">
                <a16:creationId xmlns:a16="http://schemas.microsoft.com/office/drawing/2014/main" xmlns="" id="{9100C9DB-390D-4FE1-B901-68717F4C519B}"/>
              </a:ext>
            </a:extLst>
          </p:cNvPr>
          <p:cNvSpPr txBox="1"/>
          <p:nvPr/>
        </p:nvSpPr>
        <p:spPr>
          <a:xfrm>
            <a:off x="3646104" y="3105834"/>
            <a:ext cx="1526380" cy="538609"/>
          </a:xfrm>
          <a:prstGeom prst="rect">
            <a:avLst/>
          </a:prstGeom>
          <a:noFill/>
        </p:spPr>
        <p:txBody>
          <a:bodyPr wrap="none" rtlCol="0">
            <a:spAutoFit/>
          </a:bodyPr>
          <a:lstStyle/>
          <a:p>
            <a:r>
              <a:rPr lang="en-US" sz="2900" b="1" dirty="0" err="1"/>
              <a:t>Zimei</a:t>
            </a:r>
            <a:r>
              <a:rPr lang="en-US" sz="2900" b="1" dirty="0"/>
              <a:t> Bu</a:t>
            </a:r>
          </a:p>
        </p:txBody>
      </p:sp>
      <p:sp>
        <p:nvSpPr>
          <p:cNvPr id="6" name="TextBox 5">
            <a:extLst>
              <a:ext uri="{FF2B5EF4-FFF2-40B4-BE49-F238E27FC236}">
                <a16:creationId xmlns:a16="http://schemas.microsoft.com/office/drawing/2014/main" xmlns="" id="{5A740F09-3F8A-4E4A-9745-0687A2226260}"/>
              </a:ext>
            </a:extLst>
          </p:cNvPr>
          <p:cNvSpPr txBox="1"/>
          <p:nvPr/>
        </p:nvSpPr>
        <p:spPr>
          <a:xfrm>
            <a:off x="2139580" y="4420849"/>
            <a:ext cx="4996432" cy="538609"/>
          </a:xfrm>
          <a:prstGeom prst="rect">
            <a:avLst/>
          </a:prstGeom>
          <a:noFill/>
        </p:spPr>
        <p:txBody>
          <a:bodyPr wrap="none" rtlCol="0">
            <a:spAutoFit/>
          </a:bodyPr>
          <a:lstStyle/>
          <a:p>
            <a:r>
              <a:rPr lang="en-US" sz="2900" b="1" dirty="0"/>
              <a:t>City College of New York, CUNY</a:t>
            </a:r>
          </a:p>
        </p:txBody>
      </p:sp>
      <p:sp>
        <p:nvSpPr>
          <p:cNvPr id="7" name="Rectangle 6">
            <a:extLst>
              <a:ext uri="{FF2B5EF4-FFF2-40B4-BE49-F238E27FC236}">
                <a16:creationId xmlns:a16="http://schemas.microsoft.com/office/drawing/2014/main" xmlns="" id="{D6957CFC-F435-4D97-8582-4A3A8CA3D4A2}"/>
              </a:ext>
            </a:extLst>
          </p:cNvPr>
          <p:cNvSpPr/>
          <p:nvPr/>
        </p:nvSpPr>
        <p:spPr>
          <a:xfrm>
            <a:off x="1734705" y="5735865"/>
            <a:ext cx="6043706" cy="369332"/>
          </a:xfrm>
          <a:prstGeom prst="rect">
            <a:avLst/>
          </a:prstGeom>
        </p:spPr>
        <p:txBody>
          <a:bodyPr wrap="none">
            <a:spAutoFit/>
          </a:bodyPr>
          <a:lstStyle/>
          <a:p>
            <a:r>
              <a:rPr lang="en-US" b="1" dirty="0"/>
              <a:t>American Conference on Neutron Scattering, July 13-16, 2020</a:t>
            </a:r>
          </a:p>
        </p:txBody>
      </p:sp>
    </p:spTree>
    <p:extLst>
      <p:ext uri="{BB962C8B-B14F-4D97-AF65-F5344CB8AC3E}">
        <p14:creationId xmlns:p14="http://schemas.microsoft.com/office/powerpoint/2010/main" val="16171727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Object 26">
            <a:extLst>
              <a:ext uri="{FF2B5EF4-FFF2-40B4-BE49-F238E27FC236}">
                <a16:creationId xmlns:a16="http://schemas.microsoft.com/office/drawing/2014/main" xmlns="" id="{CF4979ED-E4A1-4345-9CC7-CBF918ACBA4B}"/>
              </a:ext>
            </a:extLst>
          </p:cNvPr>
          <p:cNvGraphicFramePr>
            <a:graphicFrameLocks noChangeAspect="1"/>
          </p:cNvGraphicFramePr>
          <p:nvPr>
            <p:extLst>
              <p:ext uri="{D42A27DB-BD31-4B8C-83A1-F6EECF244321}">
                <p14:modId xmlns:p14="http://schemas.microsoft.com/office/powerpoint/2010/main" val="821028307"/>
              </p:ext>
            </p:extLst>
          </p:nvPr>
        </p:nvGraphicFramePr>
        <p:xfrm>
          <a:off x="3494827" y="632817"/>
          <a:ext cx="4182600" cy="3202012"/>
        </p:xfrm>
        <a:graphic>
          <a:graphicData uri="http://schemas.openxmlformats.org/presentationml/2006/ole">
            <mc:AlternateContent xmlns:mc="http://schemas.openxmlformats.org/markup-compatibility/2006">
              <mc:Choice xmlns:v="urn:schemas-microsoft-com:vml" Requires="v">
                <p:oleObj spid="_x0000_s6191" name="Graph" r:id="rId6" imgW="3920760" imgH="3001680" progId="Origin50.Graph">
                  <p:embed/>
                </p:oleObj>
              </mc:Choice>
              <mc:Fallback>
                <p:oleObj name="Graph" r:id="rId6" imgW="3920760" imgH="3001680" progId="Origin50.Graph">
                  <p:embed/>
                  <p:pic>
                    <p:nvPicPr>
                      <p:cNvPr id="27" name="Object 26">
                        <a:extLst>
                          <a:ext uri="{FF2B5EF4-FFF2-40B4-BE49-F238E27FC236}">
                            <a16:creationId xmlns:a16="http://schemas.microsoft.com/office/drawing/2014/main" xmlns="" id="{CF4979ED-E4A1-4345-9CC7-CBF918ACBA4B}"/>
                          </a:ext>
                        </a:extLst>
                      </p:cNvPr>
                      <p:cNvPicPr/>
                      <p:nvPr/>
                    </p:nvPicPr>
                    <p:blipFill>
                      <a:blip r:embed="rId7"/>
                      <a:stretch>
                        <a:fillRect/>
                      </a:stretch>
                    </p:blipFill>
                    <p:spPr>
                      <a:xfrm>
                        <a:off x="3494827" y="632817"/>
                        <a:ext cx="4182600" cy="3202012"/>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xmlns="" id="{0B909583-6D10-4884-A2AA-510B877E1604}"/>
              </a:ext>
            </a:extLst>
          </p:cNvPr>
          <p:cNvSpPr txBox="1"/>
          <p:nvPr/>
        </p:nvSpPr>
        <p:spPr>
          <a:xfrm>
            <a:off x="4597773" y="845082"/>
            <a:ext cx="148720" cy="418576"/>
          </a:xfrm>
          <a:prstGeom prst="rect">
            <a:avLst/>
          </a:prstGeom>
          <a:noFill/>
        </p:spPr>
        <p:txBody>
          <a:bodyPr wrap="square" rtlCol="0">
            <a:spAutoFit/>
          </a:bodyPr>
          <a:lstStyle/>
          <a:p>
            <a:r>
              <a:rPr lang="en-US" sz="2120" b="1" dirty="0"/>
              <a:t>B</a:t>
            </a:r>
          </a:p>
        </p:txBody>
      </p:sp>
      <p:grpSp>
        <p:nvGrpSpPr>
          <p:cNvPr id="4" name="Group 3">
            <a:extLst>
              <a:ext uri="{FF2B5EF4-FFF2-40B4-BE49-F238E27FC236}">
                <a16:creationId xmlns:a16="http://schemas.microsoft.com/office/drawing/2014/main" xmlns="" id="{E0E134D8-FA27-48C4-8C7B-935D5288DDBF}"/>
              </a:ext>
            </a:extLst>
          </p:cNvPr>
          <p:cNvGrpSpPr/>
          <p:nvPr/>
        </p:nvGrpSpPr>
        <p:grpSpPr>
          <a:xfrm>
            <a:off x="7113087" y="862587"/>
            <a:ext cx="2311286" cy="2692382"/>
            <a:chOff x="4145609" y="166097"/>
            <a:chExt cx="2289509" cy="2411999"/>
          </a:xfrm>
        </p:grpSpPr>
        <p:sp>
          <p:nvSpPr>
            <p:cNvPr id="14" name="TextBox 13">
              <a:extLst>
                <a:ext uri="{FF2B5EF4-FFF2-40B4-BE49-F238E27FC236}">
                  <a16:creationId xmlns:a16="http://schemas.microsoft.com/office/drawing/2014/main" xmlns="" id="{8F8AD99A-1F35-4E04-BEC9-D336733E8674}"/>
                </a:ext>
              </a:extLst>
            </p:cNvPr>
            <p:cNvSpPr txBox="1"/>
            <p:nvPr/>
          </p:nvSpPr>
          <p:spPr>
            <a:xfrm>
              <a:off x="4145609" y="166097"/>
              <a:ext cx="325837" cy="374986"/>
            </a:xfrm>
            <a:prstGeom prst="rect">
              <a:avLst/>
            </a:prstGeom>
            <a:noFill/>
          </p:spPr>
          <p:txBody>
            <a:bodyPr wrap="none" rtlCol="0">
              <a:spAutoFit/>
            </a:bodyPr>
            <a:lstStyle/>
            <a:p>
              <a:r>
                <a:rPr lang="en-US" sz="2120" b="1" dirty="0"/>
                <a:t>C</a:t>
              </a:r>
            </a:p>
          </p:txBody>
        </p:sp>
        <p:pic>
          <p:nvPicPr>
            <p:cNvPr id="54" name="Picture 53">
              <a:extLst>
                <a:ext uri="{FF2B5EF4-FFF2-40B4-BE49-F238E27FC236}">
                  <a16:creationId xmlns:a16="http://schemas.microsoft.com/office/drawing/2014/main" xmlns="" id="{8C8776F7-096C-40C4-B66B-F1FEEF637748}"/>
                </a:ext>
              </a:extLst>
            </p:cNvPr>
            <p:cNvPicPr>
              <a:picLocks noChangeAspect="1"/>
            </p:cNvPicPr>
            <p:nvPr/>
          </p:nvPicPr>
          <p:blipFill>
            <a:blip r:embed="rId8"/>
            <a:stretch>
              <a:fillRect/>
            </a:stretch>
          </p:blipFill>
          <p:spPr>
            <a:xfrm>
              <a:off x="4412217" y="274236"/>
              <a:ext cx="2022901" cy="2303860"/>
            </a:xfrm>
            <a:prstGeom prst="rect">
              <a:avLst/>
            </a:prstGeom>
          </p:spPr>
        </p:pic>
      </p:grpSp>
      <p:sp>
        <p:nvSpPr>
          <p:cNvPr id="6" name="TextBox 5">
            <a:extLst>
              <a:ext uri="{FF2B5EF4-FFF2-40B4-BE49-F238E27FC236}">
                <a16:creationId xmlns:a16="http://schemas.microsoft.com/office/drawing/2014/main" xmlns="" id="{E18DAAB5-72A8-492A-AA30-40DD5332211B}"/>
              </a:ext>
            </a:extLst>
          </p:cNvPr>
          <p:cNvSpPr txBox="1"/>
          <p:nvPr/>
        </p:nvSpPr>
        <p:spPr>
          <a:xfrm>
            <a:off x="117003" y="544315"/>
            <a:ext cx="590204" cy="446276"/>
          </a:xfrm>
          <a:prstGeom prst="rect">
            <a:avLst/>
          </a:prstGeom>
          <a:noFill/>
        </p:spPr>
        <p:txBody>
          <a:bodyPr wrap="square" rtlCol="0">
            <a:spAutoFit/>
          </a:bodyPr>
          <a:lstStyle/>
          <a:p>
            <a:r>
              <a:rPr lang="en-US" sz="2300" b="1" dirty="0"/>
              <a:t>A</a:t>
            </a:r>
          </a:p>
        </p:txBody>
      </p:sp>
      <p:sp>
        <p:nvSpPr>
          <p:cNvPr id="43" name="Rectangle 42">
            <a:extLst>
              <a:ext uri="{FF2B5EF4-FFF2-40B4-BE49-F238E27FC236}">
                <a16:creationId xmlns:a16="http://schemas.microsoft.com/office/drawing/2014/main" xmlns="" id="{60490A8B-837D-4105-8B1A-336A9BE880A0}"/>
              </a:ext>
            </a:extLst>
          </p:cNvPr>
          <p:cNvSpPr/>
          <p:nvPr/>
        </p:nvSpPr>
        <p:spPr>
          <a:xfrm>
            <a:off x="117003" y="607475"/>
            <a:ext cx="3322207" cy="32415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
          </a:p>
        </p:txBody>
      </p:sp>
      <p:sp>
        <p:nvSpPr>
          <p:cNvPr id="18" name="Rectangle 17">
            <a:extLst>
              <a:ext uri="{FF2B5EF4-FFF2-40B4-BE49-F238E27FC236}">
                <a16:creationId xmlns:a16="http://schemas.microsoft.com/office/drawing/2014/main" xmlns="" id="{7166F84D-F560-45FC-9E20-98057F7C27B0}"/>
              </a:ext>
            </a:extLst>
          </p:cNvPr>
          <p:cNvSpPr/>
          <p:nvPr/>
        </p:nvSpPr>
        <p:spPr>
          <a:xfrm>
            <a:off x="3555702" y="759649"/>
            <a:ext cx="5477974" cy="30751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
          </a:p>
        </p:txBody>
      </p:sp>
      <p:pic>
        <p:nvPicPr>
          <p:cNvPr id="111" name="Picture 110">
            <a:extLst>
              <a:ext uri="{FF2B5EF4-FFF2-40B4-BE49-F238E27FC236}">
                <a16:creationId xmlns:a16="http://schemas.microsoft.com/office/drawing/2014/main" xmlns="" id="{4A2AA1B1-F72D-4F6D-A160-6A591FEDEDA1}"/>
              </a:ext>
            </a:extLst>
          </p:cNvPr>
          <p:cNvPicPr>
            <a:picLocks noChangeAspect="1"/>
          </p:cNvPicPr>
          <p:nvPr/>
        </p:nvPicPr>
        <p:blipFill>
          <a:blip r:embed="rId9"/>
          <a:stretch>
            <a:fillRect/>
          </a:stretch>
        </p:blipFill>
        <p:spPr>
          <a:xfrm>
            <a:off x="111445" y="593316"/>
            <a:ext cx="3413019" cy="3321201"/>
          </a:xfrm>
          <a:prstGeom prst="rect">
            <a:avLst/>
          </a:prstGeom>
        </p:spPr>
      </p:pic>
      <p:grpSp>
        <p:nvGrpSpPr>
          <p:cNvPr id="12" name="Group 11">
            <a:extLst>
              <a:ext uri="{FF2B5EF4-FFF2-40B4-BE49-F238E27FC236}">
                <a16:creationId xmlns:a16="http://schemas.microsoft.com/office/drawing/2014/main" xmlns="" id="{614CD625-4738-4ABF-8457-EBCF709B5B3C}"/>
              </a:ext>
            </a:extLst>
          </p:cNvPr>
          <p:cNvGrpSpPr/>
          <p:nvPr/>
        </p:nvGrpSpPr>
        <p:grpSpPr>
          <a:xfrm>
            <a:off x="555144" y="4114100"/>
            <a:ext cx="1954544" cy="2004093"/>
            <a:chOff x="1927660" y="1064204"/>
            <a:chExt cx="2628900" cy="2633472"/>
          </a:xfrm>
        </p:grpSpPr>
        <p:pic>
          <p:nvPicPr>
            <p:cNvPr id="13" name="Picture 12" descr="PHD:admin:Desktop:ABE1.png">
              <a:extLst>
                <a:ext uri="{FF2B5EF4-FFF2-40B4-BE49-F238E27FC236}">
                  <a16:creationId xmlns:a16="http://schemas.microsoft.com/office/drawing/2014/main" xmlns="" id="{E1E06541-6809-4872-96FC-257535544A71}"/>
                </a:ext>
              </a:extLst>
            </p:cNvPr>
            <p:cNvPicPr/>
            <p:nvPr/>
          </p:nvPicPr>
          <p:blipFill rotWithShape="1">
            <a:blip r:embed="rId10">
              <a:extLst>
                <a:ext uri="{28A0092B-C50C-407E-A947-70E740481C1C}">
                  <a14:useLocalDpi xmlns:a14="http://schemas.microsoft.com/office/drawing/2010/main" val="0"/>
                </a:ext>
              </a:extLst>
            </a:blip>
            <a:srcRect l="28098" r="41351" b="54412"/>
            <a:stretch/>
          </p:blipFill>
          <p:spPr bwMode="auto">
            <a:xfrm>
              <a:off x="1927660" y="1064204"/>
              <a:ext cx="2628900" cy="2633472"/>
            </a:xfrm>
            <a:prstGeom prst="rect">
              <a:avLst/>
            </a:prstGeom>
            <a:noFill/>
            <a:ln>
              <a:noFill/>
            </a:ln>
            <a:extLst>
              <a:ext uri="{53640926-AAD7-44d8-BBD7-CCE9431645EC}">
                <a14:shadowObscured xmlns:a14="http://schemas.microsoft.com/office/drawing/2010/main" xmlns=""/>
              </a:ext>
            </a:extLst>
          </p:spPr>
        </p:pic>
        <p:grpSp>
          <p:nvGrpSpPr>
            <p:cNvPr id="15" name="Group 14">
              <a:extLst>
                <a:ext uri="{FF2B5EF4-FFF2-40B4-BE49-F238E27FC236}">
                  <a16:creationId xmlns:a16="http://schemas.microsoft.com/office/drawing/2014/main" xmlns="" id="{1356F61D-FEA5-4A43-BA04-CFB99F393622}"/>
                </a:ext>
              </a:extLst>
            </p:cNvPr>
            <p:cNvGrpSpPr/>
            <p:nvPr/>
          </p:nvGrpSpPr>
          <p:grpSpPr>
            <a:xfrm>
              <a:off x="3896191" y="3548582"/>
              <a:ext cx="539496" cy="38152"/>
              <a:chOff x="6430663" y="3477041"/>
              <a:chExt cx="539496" cy="38152"/>
            </a:xfrm>
          </p:grpSpPr>
          <p:cxnSp>
            <p:nvCxnSpPr>
              <p:cNvPr id="16" name="Straight Connector 15">
                <a:extLst>
                  <a:ext uri="{FF2B5EF4-FFF2-40B4-BE49-F238E27FC236}">
                    <a16:creationId xmlns:a16="http://schemas.microsoft.com/office/drawing/2014/main" xmlns="" id="{730A3114-01E7-4DE2-A1F6-BD2FA9C7EA7D}"/>
                  </a:ext>
                </a:extLst>
              </p:cNvPr>
              <p:cNvCxnSpPr/>
              <p:nvPr/>
            </p:nvCxnSpPr>
            <p:spPr>
              <a:xfrm>
                <a:off x="6430663" y="3515193"/>
                <a:ext cx="539496" cy="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xmlns="" id="{9D198EF3-26E9-44C6-B21F-01C20E24194F}"/>
                  </a:ext>
                </a:extLst>
              </p:cNvPr>
              <p:cNvCxnSpPr/>
              <p:nvPr/>
            </p:nvCxnSpPr>
            <p:spPr>
              <a:xfrm>
                <a:off x="6430663" y="3477041"/>
                <a:ext cx="539496"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pic>
        <p:nvPicPr>
          <p:cNvPr id="19" name="Picture 18">
            <a:extLst>
              <a:ext uri="{FF2B5EF4-FFF2-40B4-BE49-F238E27FC236}">
                <a16:creationId xmlns:a16="http://schemas.microsoft.com/office/drawing/2014/main" xmlns="" id="{9872B48D-AD3E-4933-A6F0-D85E9F8B3C76}"/>
              </a:ext>
            </a:extLst>
          </p:cNvPr>
          <p:cNvPicPr>
            <a:picLocks noChangeAspect="1"/>
          </p:cNvPicPr>
          <p:nvPr/>
        </p:nvPicPr>
        <p:blipFill>
          <a:blip r:embed="rId11"/>
          <a:stretch>
            <a:fillRect/>
          </a:stretch>
        </p:blipFill>
        <p:spPr>
          <a:xfrm>
            <a:off x="3106355" y="4234075"/>
            <a:ext cx="5354549" cy="1764144"/>
          </a:xfrm>
          <a:prstGeom prst="rect">
            <a:avLst/>
          </a:prstGeom>
        </p:spPr>
      </p:pic>
      <p:pic>
        <p:nvPicPr>
          <p:cNvPr id="8"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257704" y="73389"/>
            <a:ext cx="406400" cy="406400"/>
          </a:xfrm>
          <a:prstGeom prst="rect">
            <a:avLst/>
          </a:prstGeom>
        </p:spPr>
      </p:pic>
    </p:spTree>
    <p:extLst>
      <p:ext uri="{BB962C8B-B14F-4D97-AF65-F5344CB8AC3E}">
        <p14:creationId xmlns:p14="http://schemas.microsoft.com/office/powerpoint/2010/main" val="31736627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68"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CEB86A2-A6C0-2B41-971E-1AF5CAE5BBC1}"/>
              </a:ext>
            </a:extLst>
          </p:cNvPr>
          <p:cNvPicPr>
            <a:picLocks noChangeAspect="1"/>
          </p:cNvPicPr>
          <p:nvPr/>
        </p:nvPicPr>
        <p:blipFill rotWithShape="1">
          <a:blip r:embed="rId5"/>
          <a:srcRect t="8142"/>
          <a:stretch/>
        </p:blipFill>
        <p:spPr>
          <a:xfrm>
            <a:off x="1544195" y="1233784"/>
            <a:ext cx="6401599" cy="4118919"/>
          </a:xfrm>
          <a:prstGeom prst="rect">
            <a:avLst/>
          </a:prstGeom>
        </p:spPr>
      </p:pic>
      <p:sp>
        <p:nvSpPr>
          <p:cNvPr id="3" name="TextBox 2">
            <a:extLst>
              <a:ext uri="{FF2B5EF4-FFF2-40B4-BE49-F238E27FC236}">
                <a16:creationId xmlns:a16="http://schemas.microsoft.com/office/drawing/2014/main" xmlns="" id="{A497253B-929C-4C1F-BD55-EA5540C82F1F}"/>
              </a:ext>
            </a:extLst>
          </p:cNvPr>
          <p:cNvSpPr txBox="1"/>
          <p:nvPr/>
        </p:nvSpPr>
        <p:spPr>
          <a:xfrm>
            <a:off x="718182" y="618025"/>
            <a:ext cx="7871001" cy="523220"/>
          </a:xfrm>
          <a:prstGeom prst="rect">
            <a:avLst/>
          </a:prstGeom>
          <a:noFill/>
        </p:spPr>
        <p:txBody>
          <a:bodyPr wrap="none" rtlCol="0">
            <a:spAutoFit/>
          </a:bodyPr>
          <a:lstStyle/>
          <a:p>
            <a:r>
              <a:rPr lang="en-US" sz="2800" b="1" dirty="0"/>
              <a:t>Negative stain electron microscopy on ABE complex</a:t>
            </a:r>
          </a:p>
        </p:txBody>
      </p:sp>
      <p:sp>
        <p:nvSpPr>
          <p:cNvPr id="13" name="TextBox 12">
            <a:extLst>
              <a:ext uri="{FF2B5EF4-FFF2-40B4-BE49-F238E27FC236}">
                <a16:creationId xmlns:a16="http://schemas.microsoft.com/office/drawing/2014/main" xmlns="" id="{0931E798-E658-43A7-A907-29E0E69DE70F}"/>
              </a:ext>
            </a:extLst>
          </p:cNvPr>
          <p:cNvSpPr txBox="1"/>
          <p:nvPr/>
        </p:nvSpPr>
        <p:spPr>
          <a:xfrm>
            <a:off x="3278659" y="5844738"/>
            <a:ext cx="2750048" cy="646331"/>
          </a:xfrm>
          <a:prstGeom prst="rect">
            <a:avLst/>
          </a:prstGeom>
          <a:noFill/>
        </p:spPr>
        <p:txBody>
          <a:bodyPr wrap="none" rtlCol="0">
            <a:spAutoFit/>
          </a:bodyPr>
          <a:lstStyle/>
          <a:p>
            <a:r>
              <a:rPr lang="en-US" b="1" dirty="0">
                <a:solidFill>
                  <a:srgbClr val="0000FF"/>
                </a:solidFill>
              </a:rPr>
              <a:t>Martin Bush and Tom Walz</a:t>
            </a:r>
          </a:p>
          <a:p>
            <a:r>
              <a:rPr lang="en-US" b="1" dirty="0">
                <a:solidFill>
                  <a:srgbClr val="0000FF"/>
                </a:solidFill>
              </a:rPr>
              <a:t>Rockefeller University</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14671" y="119086"/>
            <a:ext cx="406400" cy="406400"/>
          </a:xfrm>
          <a:prstGeom prst="rect">
            <a:avLst/>
          </a:prstGeom>
        </p:spPr>
      </p:pic>
    </p:spTree>
    <p:extLst>
      <p:ext uri="{BB962C8B-B14F-4D97-AF65-F5344CB8AC3E}">
        <p14:creationId xmlns:p14="http://schemas.microsoft.com/office/powerpoint/2010/main" val="33012396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4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Object 17">
            <a:extLst>
              <a:ext uri="{FF2B5EF4-FFF2-40B4-BE49-F238E27FC236}">
                <a16:creationId xmlns:a16="http://schemas.microsoft.com/office/drawing/2014/main" xmlns="" id="{66FBCC0E-C815-4517-AEC6-1573AA7B474F}"/>
              </a:ext>
            </a:extLst>
          </p:cNvPr>
          <p:cNvGraphicFramePr>
            <a:graphicFrameLocks noChangeAspect="1"/>
          </p:cNvGraphicFramePr>
          <p:nvPr>
            <p:extLst>
              <p:ext uri="{D42A27DB-BD31-4B8C-83A1-F6EECF244321}">
                <p14:modId xmlns:p14="http://schemas.microsoft.com/office/powerpoint/2010/main" val="1138598702"/>
              </p:ext>
            </p:extLst>
          </p:nvPr>
        </p:nvGraphicFramePr>
        <p:xfrm>
          <a:off x="2851891" y="1005315"/>
          <a:ext cx="3527901" cy="2747605"/>
        </p:xfrm>
        <a:graphic>
          <a:graphicData uri="http://schemas.openxmlformats.org/presentationml/2006/ole">
            <mc:AlternateContent xmlns:mc="http://schemas.openxmlformats.org/markup-compatibility/2006">
              <mc:Choice xmlns:v="urn:schemas-microsoft-com:vml" Requires="v">
                <p:oleObj spid="_x0000_s7342" name="Graph" r:id="rId6" imgW="3718440" imgH="2895480" progId="Origin50.Graph">
                  <p:embed/>
                </p:oleObj>
              </mc:Choice>
              <mc:Fallback>
                <p:oleObj name="Graph" r:id="rId6" imgW="3718440" imgH="2895480" progId="Origin50.Graph">
                  <p:embed/>
                  <p:pic>
                    <p:nvPicPr>
                      <p:cNvPr id="18" name="Object 17">
                        <a:extLst>
                          <a:ext uri="{FF2B5EF4-FFF2-40B4-BE49-F238E27FC236}">
                            <a16:creationId xmlns:a16="http://schemas.microsoft.com/office/drawing/2014/main" xmlns="" id="{66FBCC0E-C815-4517-AEC6-1573AA7B474F}"/>
                          </a:ext>
                        </a:extLst>
                      </p:cNvPr>
                      <p:cNvPicPr/>
                      <p:nvPr/>
                    </p:nvPicPr>
                    <p:blipFill>
                      <a:blip r:embed="rId7"/>
                      <a:stretch>
                        <a:fillRect/>
                      </a:stretch>
                    </p:blipFill>
                    <p:spPr>
                      <a:xfrm>
                        <a:off x="2851891" y="1005315"/>
                        <a:ext cx="3527901" cy="2747605"/>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xmlns="" id="{7946A3B0-F7F5-4B04-BEBB-8A22EBC57D08}"/>
              </a:ext>
            </a:extLst>
          </p:cNvPr>
          <p:cNvSpPr txBox="1"/>
          <p:nvPr/>
        </p:nvSpPr>
        <p:spPr>
          <a:xfrm>
            <a:off x="2253708" y="369273"/>
            <a:ext cx="4603120" cy="584775"/>
          </a:xfrm>
          <a:prstGeom prst="rect">
            <a:avLst/>
          </a:prstGeom>
          <a:noFill/>
        </p:spPr>
        <p:txBody>
          <a:bodyPr wrap="none" rtlCol="0">
            <a:spAutoFit/>
          </a:bodyPr>
          <a:lstStyle/>
          <a:p>
            <a:r>
              <a:rPr lang="en-US" sz="3200" b="1" dirty="0"/>
              <a:t>SEC-SAXS on ABE complex</a:t>
            </a:r>
            <a:endParaRPr lang="en-US" sz="3200" dirty="0"/>
          </a:p>
        </p:txBody>
      </p:sp>
      <p:graphicFrame>
        <p:nvGraphicFramePr>
          <p:cNvPr id="15" name="Object 14">
            <a:extLst>
              <a:ext uri="{FF2B5EF4-FFF2-40B4-BE49-F238E27FC236}">
                <a16:creationId xmlns:a16="http://schemas.microsoft.com/office/drawing/2014/main" xmlns="" id="{1EC1AA26-CC4C-4BE4-A553-BC2F2DC34D3B}"/>
              </a:ext>
            </a:extLst>
          </p:cNvPr>
          <p:cNvGraphicFramePr>
            <a:graphicFrameLocks noChangeAspect="1"/>
          </p:cNvGraphicFramePr>
          <p:nvPr>
            <p:extLst>
              <p:ext uri="{D42A27DB-BD31-4B8C-83A1-F6EECF244321}">
                <p14:modId xmlns:p14="http://schemas.microsoft.com/office/powerpoint/2010/main" val="2330617658"/>
              </p:ext>
            </p:extLst>
          </p:nvPr>
        </p:nvGraphicFramePr>
        <p:xfrm>
          <a:off x="489089" y="3962400"/>
          <a:ext cx="3717925" cy="2895600"/>
        </p:xfrm>
        <a:graphic>
          <a:graphicData uri="http://schemas.openxmlformats.org/presentationml/2006/ole">
            <mc:AlternateContent xmlns:mc="http://schemas.openxmlformats.org/markup-compatibility/2006">
              <mc:Choice xmlns:v="urn:schemas-microsoft-com:vml" Requires="v">
                <p:oleObj spid="_x0000_s7343" name="Graph" r:id="rId8" imgW="3718440" imgH="2895480" progId="Origin50.Graph">
                  <p:embed/>
                </p:oleObj>
              </mc:Choice>
              <mc:Fallback>
                <p:oleObj name="Graph" r:id="rId8" imgW="3718440" imgH="2895480" progId="Origin50.Graph">
                  <p:embed/>
                  <p:pic>
                    <p:nvPicPr>
                      <p:cNvPr id="15" name="Object 14">
                        <a:extLst>
                          <a:ext uri="{FF2B5EF4-FFF2-40B4-BE49-F238E27FC236}">
                            <a16:creationId xmlns:a16="http://schemas.microsoft.com/office/drawing/2014/main" xmlns="" id="{1EC1AA26-CC4C-4BE4-A553-BC2F2DC34D3B}"/>
                          </a:ext>
                        </a:extLst>
                      </p:cNvPr>
                      <p:cNvPicPr/>
                      <p:nvPr/>
                    </p:nvPicPr>
                    <p:blipFill>
                      <a:blip r:embed="rId9"/>
                      <a:stretch>
                        <a:fillRect/>
                      </a:stretch>
                    </p:blipFill>
                    <p:spPr>
                      <a:xfrm>
                        <a:off x="489089" y="3962400"/>
                        <a:ext cx="3717925" cy="2895600"/>
                      </a:xfrm>
                      <a:prstGeom prst="rect">
                        <a:avLst/>
                      </a:prstGeom>
                    </p:spPr>
                  </p:pic>
                </p:oleObj>
              </mc:Fallback>
            </mc:AlternateContent>
          </a:graphicData>
        </a:graphic>
      </p:graphicFrame>
      <p:grpSp>
        <p:nvGrpSpPr>
          <p:cNvPr id="20" name="Group 19">
            <a:extLst>
              <a:ext uri="{FF2B5EF4-FFF2-40B4-BE49-F238E27FC236}">
                <a16:creationId xmlns:a16="http://schemas.microsoft.com/office/drawing/2014/main" xmlns="" id="{38DB16DA-A71E-4E59-9106-F8DB54805949}"/>
              </a:ext>
            </a:extLst>
          </p:cNvPr>
          <p:cNvGrpSpPr/>
          <p:nvPr/>
        </p:nvGrpSpPr>
        <p:grpSpPr>
          <a:xfrm>
            <a:off x="0" y="1012541"/>
            <a:ext cx="3399941" cy="2747605"/>
            <a:chOff x="616820" y="149025"/>
            <a:chExt cx="3717925" cy="2895600"/>
          </a:xfrm>
        </p:grpSpPr>
        <p:graphicFrame>
          <p:nvGraphicFramePr>
            <p:cNvPr id="4" name="Object 3">
              <a:extLst>
                <a:ext uri="{FF2B5EF4-FFF2-40B4-BE49-F238E27FC236}">
                  <a16:creationId xmlns:a16="http://schemas.microsoft.com/office/drawing/2014/main" xmlns="" id="{32B416ED-F8DB-43AE-9790-F88C7BBBEA10}"/>
                </a:ext>
              </a:extLst>
            </p:cNvPr>
            <p:cNvGraphicFramePr>
              <a:graphicFrameLocks noChangeAspect="1"/>
            </p:cNvGraphicFramePr>
            <p:nvPr/>
          </p:nvGraphicFramePr>
          <p:xfrm>
            <a:off x="616820" y="149025"/>
            <a:ext cx="3717925" cy="2895600"/>
          </p:xfrm>
          <a:graphic>
            <a:graphicData uri="http://schemas.openxmlformats.org/presentationml/2006/ole">
              <mc:AlternateContent xmlns:mc="http://schemas.openxmlformats.org/markup-compatibility/2006">
                <mc:Choice xmlns:v="urn:schemas-microsoft-com:vml" Requires="v">
                  <p:oleObj spid="_x0000_s7344" name="Graph" r:id="rId10" imgW="3718440" imgH="2895480" progId="Origin50.Graph">
                    <p:embed/>
                  </p:oleObj>
                </mc:Choice>
                <mc:Fallback>
                  <p:oleObj name="Graph" r:id="rId10" imgW="3718440" imgH="2895480" progId="Origin50.Graph">
                    <p:embed/>
                    <p:pic>
                      <p:nvPicPr>
                        <p:cNvPr id="4" name="Object 3">
                          <a:extLst>
                            <a:ext uri="{FF2B5EF4-FFF2-40B4-BE49-F238E27FC236}">
                              <a16:creationId xmlns:a16="http://schemas.microsoft.com/office/drawing/2014/main" xmlns="" id="{32B416ED-F8DB-43AE-9790-F88C7BBBEA10}"/>
                            </a:ext>
                          </a:extLst>
                        </p:cNvPr>
                        <p:cNvPicPr/>
                        <p:nvPr/>
                      </p:nvPicPr>
                      <p:blipFill>
                        <a:blip r:embed="rId11"/>
                        <a:stretch>
                          <a:fillRect/>
                        </a:stretch>
                      </p:blipFill>
                      <p:spPr>
                        <a:xfrm>
                          <a:off x="616820" y="149025"/>
                          <a:ext cx="3717925" cy="2895600"/>
                        </a:xfrm>
                        <a:prstGeom prst="rect">
                          <a:avLst/>
                        </a:prstGeom>
                      </p:spPr>
                    </p:pic>
                  </p:oleObj>
                </mc:Fallback>
              </mc:AlternateContent>
            </a:graphicData>
          </a:graphic>
        </p:graphicFrame>
        <p:cxnSp>
          <p:nvCxnSpPr>
            <p:cNvPr id="19" name="Straight Arrow Connector 18">
              <a:extLst>
                <a:ext uri="{FF2B5EF4-FFF2-40B4-BE49-F238E27FC236}">
                  <a16:creationId xmlns:a16="http://schemas.microsoft.com/office/drawing/2014/main" xmlns="" id="{C7C9C15D-01D1-466A-BBB3-38BCD874BCB2}"/>
                </a:ext>
              </a:extLst>
            </p:cNvPr>
            <p:cNvCxnSpPr/>
            <p:nvPr/>
          </p:nvCxnSpPr>
          <p:spPr>
            <a:xfrm flipV="1">
              <a:off x="2378499" y="1459598"/>
              <a:ext cx="0" cy="62546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17" name="Picture 16">
            <a:extLst>
              <a:ext uri="{FF2B5EF4-FFF2-40B4-BE49-F238E27FC236}">
                <a16:creationId xmlns:a16="http://schemas.microsoft.com/office/drawing/2014/main" xmlns="" id="{E7BE1311-63DE-4E97-99A4-5D034E803F68}"/>
              </a:ext>
            </a:extLst>
          </p:cNvPr>
          <p:cNvPicPr>
            <a:picLocks noChangeAspect="1"/>
          </p:cNvPicPr>
          <p:nvPr/>
        </p:nvPicPr>
        <p:blipFill rotWithShape="1">
          <a:blip r:embed="rId12">
            <a:extLst>
              <a:ext uri="{28A0092B-C50C-407E-A947-70E740481C1C}">
                <a14:useLocalDpi xmlns:a14="http://schemas.microsoft.com/office/drawing/2010/main" val="0"/>
              </a:ext>
            </a:extLst>
          </a:blip>
          <a:srcRect l="15283" t="28886" r="18396" b="23135"/>
          <a:stretch/>
        </p:blipFill>
        <p:spPr>
          <a:xfrm>
            <a:off x="4371033" y="4500066"/>
            <a:ext cx="3756256" cy="1960947"/>
          </a:xfrm>
          <a:prstGeom prst="rect">
            <a:avLst/>
          </a:prstGeom>
        </p:spPr>
      </p:pic>
      <p:graphicFrame>
        <p:nvGraphicFramePr>
          <p:cNvPr id="5" name="Object 4">
            <a:extLst>
              <a:ext uri="{FF2B5EF4-FFF2-40B4-BE49-F238E27FC236}">
                <a16:creationId xmlns:a16="http://schemas.microsoft.com/office/drawing/2014/main" xmlns="" id="{E2951157-E64B-4D9D-BCB9-BF68752CF9EC}"/>
              </a:ext>
            </a:extLst>
          </p:cNvPr>
          <p:cNvGraphicFramePr>
            <a:graphicFrameLocks noChangeAspect="1"/>
          </p:cNvGraphicFramePr>
          <p:nvPr>
            <p:extLst>
              <p:ext uri="{D42A27DB-BD31-4B8C-83A1-F6EECF244321}">
                <p14:modId xmlns:p14="http://schemas.microsoft.com/office/powerpoint/2010/main" val="1921611397"/>
              </p:ext>
            </p:extLst>
          </p:nvPr>
        </p:nvGraphicFramePr>
        <p:xfrm>
          <a:off x="5902917" y="1012540"/>
          <a:ext cx="3527901" cy="2747605"/>
        </p:xfrm>
        <a:graphic>
          <a:graphicData uri="http://schemas.openxmlformats.org/presentationml/2006/ole">
            <mc:AlternateContent xmlns:mc="http://schemas.openxmlformats.org/markup-compatibility/2006">
              <mc:Choice xmlns:v="urn:schemas-microsoft-com:vml" Requires="v">
                <p:oleObj spid="_x0000_s7345" name="Graph" r:id="rId13" imgW="3718440" imgH="2895480" progId="Origin50.Graph">
                  <p:embed/>
                </p:oleObj>
              </mc:Choice>
              <mc:Fallback>
                <p:oleObj name="Graph" r:id="rId13" imgW="3718440" imgH="2895480" progId="Origin50.Graph">
                  <p:embed/>
                  <p:pic>
                    <p:nvPicPr>
                      <p:cNvPr id="5" name="Object 4">
                        <a:extLst>
                          <a:ext uri="{FF2B5EF4-FFF2-40B4-BE49-F238E27FC236}">
                            <a16:creationId xmlns:a16="http://schemas.microsoft.com/office/drawing/2014/main" xmlns="" id="{E2951157-E64B-4D9D-BCB9-BF68752CF9EC}"/>
                          </a:ext>
                        </a:extLst>
                      </p:cNvPr>
                      <p:cNvPicPr/>
                      <p:nvPr/>
                    </p:nvPicPr>
                    <p:blipFill>
                      <a:blip r:embed="rId14"/>
                      <a:stretch>
                        <a:fillRect/>
                      </a:stretch>
                    </p:blipFill>
                    <p:spPr>
                      <a:xfrm>
                        <a:off x="5902917" y="1012540"/>
                        <a:ext cx="3527901" cy="2747605"/>
                      </a:xfrm>
                      <a:prstGeom prst="rect">
                        <a:avLst/>
                      </a:prstGeom>
                    </p:spPr>
                  </p:pic>
                </p:oleObj>
              </mc:Fallback>
            </mc:AlternateContent>
          </a:graphicData>
        </a:graphic>
      </p:graphicFrame>
      <p:sp>
        <p:nvSpPr>
          <p:cNvPr id="23" name="TextBox 22">
            <a:extLst>
              <a:ext uri="{FF2B5EF4-FFF2-40B4-BE49-F238E27FC236}">
                <a16:creationId xmlns:a16="http://schemas.microsoft.com/office/drawing/2014/main" xmlns="" id="{6C275FC0-F6D0-4389-887F-E62B04F2DA1D}"/>
              </a:ext>
            </a:extLst>
          </p:cNvPr>
          <p:cNvSpPr txBox="1"/>
          <p:nvPr/>
        </p:nvSpPr>
        <p:spPr>
          <a:xfrm>
            <a:off x="1319966" y="1000908"/>
            <a:ext cx="370614" cy="461665"/>
          </a:xfrm>
          <a:prstGeom prst="rect">
            <a:avLst/>
          </a:prstGeom>
          <a:noFill/>
        </p:spPr>
        <p:txBody>
          <a:bodyPr wrap="none" rtlCol="0">
            <a:spAutoFit/>
          </a:bodyPr>
          <a:lstStyle/>
          <a:p>
            <a:r>
              <a:rPr lang="en-US" sz="2400" b="1" dirty="0"/>
              <a:t>A</a:t>
            </a:r>
          </a:p>
        </p:txBody>
      </p:sp>
      <p:sp>
        <p:nvSpPr>
          <p:cNvPr id="24" name="TextBox 23">
            <a:extLst>
              <a:ext uri="{FF2B5EF4-FFF2-40B4-BE49-F238E27FC236}">
                <a16:creationId xmlns:a16="http://schemas.microsoft.com/office/drawing/2014/main" xmlns="" id="{EE0DDED2-7159-4F5C-B582-E387CB17D804}"/>
              </a:ext>
            </a:extLst>
          </p:cNvPr>
          <p:cNvSpPr txBox="1"/>
          <p:nvPr/>
        </p:nvSpPr>
        <p:spPr>
          <a:xfrm>
            <a:off x="4593089" y="983633"/>
            <a:ext cx="357790" cy="461665"/>
          </a:xfrm>
          <a:prstGeom prst="rect">
            <a:avLst/>
          </a:prstGeom>
          <a:noFill/>
        </p:spPr>
        <p:txBody>
          <a:bodyPr wrap="none" rtlCol="0">
            <a:spAutoFit/>
          </a:bodyPr>
          <a:lstStyle/>
          <a:p>
            <a:r>
              <a:rPr lang="en-US" sz="2400" b="1" dirty="0"/>
              <a:t>B</a:t>
            </a:r>
          </a:p>
        </p:txBody>
      </p:sp>
      <p:sp>
        <p:nvSpPr>
          <p:cNvPr id="25" name="TextBox 24">
            <a:extLst>
              <a:ext uri="{FF2B5EF4-FFF2-40B4-BE49-F238E27FC236}">
                <a16:creationId xmlns:a16="http://schemas.microsoft.com/office/drawing/2014/main" xmlns="" id="{F8B20278-057E-419F-8D3E-81C56480CFEF}"/>
              </a:ext>
            </a:extLst>
          </p:cNvPr>
          <p:cNvSpPr txBox="1"/>
          <p:nvPr/>
        </p:nvSpPr>
        <p:spPr>
          <a:xfrm>
            <a:off x="7547515" y="1012540"/>
            <a:ext cx="348172" cy="461665"/>
          </a:xfrm>
          <a:prstGeom prst="rect">
            <a:avLst/>
          </a:prstGeom>
          <a:noFill/>
        </p:spPr>
        <p:txBody>
          <a:bodyPr wrap="none" rtlCol="0">
            <a:spAutoFit/>
          </a:bodyPr>
          <a:lstStyle/>
          <a:p>
            <a:r>
              <a:rPr lang="en-US" sz="2400" b="1" dirty="0"/>
              <a:t>C</a:t>
            </a:r>
          </a:p>
        </p:txBody>
      </p:sp>
      <p:sp>
        <p:nvSpPr>
          <p:cNvPr id="26" name="TextBox 25">
            <a:extLst>
              <a:ext uri="{FF2B5EF4-FFF2-40B4-BE49-F238E27FC236}">
                <a16:creationId xmlns:a16="http://schemas.microsoft.com/office/drawing/2014/main" xmlns="" id="{6893A162-9CBE-4FA7-A05A-CD3204DBDA7F}"/>
              </a:ext>
            </a:extLst>
          </p:cNvPr>
          <p:cNvSpPr txBox="1"/>
          <p:nvPr/>
        </p:nvSpPr>
        <p:spPr>
          <a:xfrm>
            <a:off x="2253708" y="4002874"/>
            <a:ext cx="378630" cy="461665"/>
          </a:xfrm>
          <a:prstGeom prst="rect">
            <a:avLst/>
          </a:prstGeom>
          <a:noFill/>
        </p:spPr>
        <p:txBody>
          <a:bodyPr wrap="none" rtlCol="0">
            <a:spAutoFit/>
          </a:bodyPr>
          <a:lstStyle/>
          <a:p>
            <a:r>
              <a:rPr lang="en-US" sz="2400" b="1" dirty="0"/>
              <a:t>D</a:t>
            </a:r>
          </a:p>
        </p:txBody>
      </p:sp>
      <p:sp>
        <p:nvSpPr>
          <p:cNvPr id="27" name="TextBox 26">
            <a:extLst>
              <a:ext uri="{FF2B5EF4-FFF2-40B4-BE49-F238E27FC236}">
                <a16:creationId xmlns:a16="http://schemas.microsoft.com/office/drawing/2014/main" xmlns="" id="{52589680-3F2D-4BFB-8C46-6CA797C3D984}"/>
              </a:ext>
            </a:extLst>
          </p:cNvPr>
          <p:cNvSpPr txBox="1"/>
          <p:nvPr/>
        </p:nvSpPr>
        <p:spPr>
          <a:xfrm>
            <a:off x="6059846" y="3979231"/>
            <a:ext cx="335348" cy="461665"/>
          </a:xfrm>
          <a:prstGeom prst="rect">
            <a:avLst/>
          </a:prstGeom>
          <a:noFill/>
        </p:spPr>
        <p:txBody>
          <a:bodyPr wrap="none" rtlCol="0">
            <a:spAutoFit/>
          </a:bodyPr>
          <a:lstStyle/>
          <a:p>
            <a:r>
              <a:rPr lang="en-US" sz="2400" b="1" dirty="0"/>
              <a:t>E</a:t>
            </a:r>
          </a:p>
        </p:txBody>
      </p:sp>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8434773" y="255260"/>
            <a:ext cx="406400" cy="406400"/>
          </a:xfrm>
          <a:prstGeom prst="rect">
            <a:avLst/>
          </a:prstGeom>
        </p:spPr>
      </p:pic>
    </p:spTree>
    <p:extLst>
      <p:ext uri="{BB962C8B-B14F-4D97-AF65-F5344CB8AC3E}">
        <p14:creationId xmlns:p14="http://schemas.microsoft.com/office/powerpoint/2010/main" val="40157315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47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868E7D24-D1B0-4BAC-9450-FF094D278D1C}"/>
              </a:ext>
            </a:extLst>
          </p:cNvPr>
          <p:cNvSpPr/>
          <p:nvPr/>
        </p:nvSpPr>
        <p:spPr>
          <a:xfrm>
            <a:off x="5601047" y="1668027"/>
            <a:ext cx="2512088" cy="1843872"/>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xmlns="" id="{71615DA4-B9C7-4AE2-ADE3-CACBB596851E}"/>
              </a:ext>
            </a:extLst>
          </p:cNvPr>
          <p:cNvPicPr>
            <a:picLocks noChangeAspect="1"/>
          </p:cNvPicPr>
          <p:nvPr/>
        </p:nvPicPr>
        <p:blipFill rotWithShape="1">
          <a:blip r:embed="rId5"/>
          <a:srcRect l="-115" t="2757" r="38553" b="-2757"/>
          <a:stretch/>
        </p:blipFill>
        <p:spPr>
          <a:xfrm>
            <a:off x="390144" y="1450523"/>
            <a:ext cx="5136450" cy="2186980"/>
          </a:xfrm>
          <a:prstGeom prst="rect">
            <a:avLst/>
          </a:prstGeom>
        </p:spPr>
      </p:pic>
      <p:pic>
        <p:nvPicPr>
          <p:cNvPr id="11" name="Picture 10">
            <a:extLst>
              <a:ext uri="{FF2B5EF4-FFF2-40B4-BE49-F238E27FC236}">
                <a16:creationId xmlns:a16="http://schemas.microsoft.com/office/drawing/2014/main" xmlns="" id="{E991E9E6-4CB4-4F54-91A5-1882B7EED481}"/>
              </a:ext>
            </a:extLst>
          </p:cNvPr>
          <p:cNvPicPr>
            <a:picLocks noChangeAspect="1"/>
          </p:cNvPicPr>
          <p:nvPr/>
        </p:nvPicPr>
        <p:blipFill rotWithShape="1">
          <a:blip r:embed="rId5"/>
          <a:srcRect l="77223" t="69578" r="8517" b="6498"/>
          <a:stretch/>
        </p:blipFill>
        <p:spPr>
          <a:xfrm>
            <a:off x="6821012" y="2855512"/>
            <a:ext cx="1189820" cy="523221"/>
          </a:xfrm>
          <a:prstGeom prst="rect">
            <a:avLst/>
          </a:prstGeom>
        </p:spPr>
      </p:pic>
      <p:sp>
        <p:nvSpPr>
          <p:cNvPr id="2" name="TextBox 1">
            <a:extLst>
              <a:ext uri="{FF2B5EF4-FFF2-40B4-BE49-F238E27FC236}">
                <a16:creationId xmlns:a16="http://schemas.microsoft.com/office/drawing/2014/main" xmlns="" id="{806BEFAA-9164-410D-82AB-6D9B55732A4E}"/>
              </a:ext>
            </a:extLst>
          </p:cNvPr>
          <p:cNvSpPr txBox="1"/>
          <p:nvPr/>
        </p:nvSpPr>
        <p:spPr>
          <a:xfrm>
            <a:off x="5940745" y="1735012"/>
            <a:ext cx="2172390" cy="369332"/>
          </a:xfrm>
          <a:prstGeom prst="rect">
            <a:avLst/>
          </a:prstGeom>
          <a:noFill/>
        </p:spPr>
        <p:txBody>
          <a:bodyPr wrap="none" rtlCol="0">
            <a:spAutoFit/>
          </a:bodyPr>
          <a:lstStyle/>
          <a:p>
            <a:r>
              <a:rPr lang="en-US" b="1" dirty="0">
                <a:latin typeface="Comic Sans MS" panose="030F0702030302020204" pitchFamily="66" charset="0"/>
              </a:rPr>
              <a:t>100% D</a:t>
            </a:r>
            <a:r>
              <a:rPr lang="en-US" b="1" baseline="-25000" dirty="0">
                <a:latin typeface="Comic Sans MS" panose="030F0702030302020204" pitchFamily="66" charset="0"/>
              </a:rPr>
              <a:t>2</a:t>
            </a:r>
            <a:r>
              <a:rPr lang="en-US" b="1" dirty="0">
                <a:latin typeface="Comic Sans MS" panose="030F0702030302020204" pitchFamily="66" charset="0"/>
              </a:rPr>
              <a:t>O buffer</a:t>
            </a:r>
          </a:p>
        </p:txBody>
      </p:sp>
      <p:sp>
        <p:nvSpPr>
          <p:cNvPr id="4" name="TextBox 3">
            <a:extLst>
              <a:ext uri="{FF2B5EF4-FFF2-40B4-BE49-F238E27FC236}">
                <a16:creationId xmlns:a16="http://schemas.microsoft.com/office/drawing/2014/main" xmlns="" id="{751C8AE5-E1DD-43C1-A011-C8108FCA9F95}"/>
              </a:ext>
            </a:extLst>
          </p:cNvPr>
          <p:cNvSpPr txBox="1"/>
          <p:nvPr/>
        </p:nvSpPr>
        <p:spPr>
          <a:xfrm>
            <a:off x="2321803" y="3805390"/>
            <a:ext cx="3375539" cy="954107"/>
          </a:xfrm>
          <a:prstGeom prst="rect">
            <a:avLst/>
          </a:prstGeom>
          <a:noFill/>
        </p:spPr>
        <p:txBody>
          <a:bodyPr wrap="none" rtlCol="0">
            <a:spAutoFit/>
          </a:bodyPr>
          <a:lstStyle/>
          <a:p>
            <a:r>
              <a:rPr lang="en-US" sz="2800" b="1" dirty="0">
                <a:solidFill>
                  <a:srgbClr val="006666"/>
                </a:solidFill>
              </a:rPr>
              <a:t>Hydrogenated mouse</a:t>
            </a:r>
          </a:p>
          <a:p>
            <a:r>
              <a:rPr lang="en-US" sz="2800" b="1" dirty="0">
                <a:solidFill>
                  <a:srgbClr val="C00000"/>
                </a:solidFill>
              </a:rPr>
              <a:t>  </a:t>
            </a:r>
            <a:r>
              <a:rPr lang="en-US" sz="2800" b="1" dirty="0"/>
              <a:t>+</a:t>
            </a:r>
            <a:r>
              <a:rPr lang="en-US" sz="2800" b="1" i="1" dirty="0"/>
              <a:t> </a:t>
            </a:r>
            <a:r>
              <a:rPr lang="en-US" sz="2800" b="1" dirty="0">
                <a:solidFill>
                  <a:srgbClr val="C00000"/>
                </a:solidFill>
              </a:rPr>
              <a:t> Deuterated cat</a:t>
            </a:r>
          </a:p>
        </p:txBody>
      </p:sp>
      <p:sp>
        <p:nvSpPr>
          <p:cNvPr id="7" name="TextBox 6">
            <a:extLst>
              <a:ext uri="{FF2B5EF4-FFF2-40B4-BE49-F238E27FC236}">
                <a16:creationId xmlns:a16="http://schemas.microsoft.com/office/drawing/2014/main" xmlns="" id="{10678437-10FF-4D6F-9445-16A64D495173}"/>
              </a:ext>
            </a:extLst>
          </p:cNvPr>
          <p:cNvSpPr txBox="1"/>
          <p:nvPr/>
        </p:nvSpPr>
        <p:spPr>
          <a:xfrm>
            <a:off x="2214261" y="728205"/>
            <a:ext cx="5136450" cy="584775"/>
          </a:xfrm>
          <a:prstGeom prst="rect">
            <a:avLst/>
          </a:prstGeom>
          <a:noFill/>
        </p:spPr>
        <p:txBody>
          <a:bodyPr wrap="square" rtlCol="0">
            <a:spAutoFit/>
          </a:bodyPr>
          <a:lstStyle/>
          <a:p>
            <a:r>
              <a:rPr lang="en-US" sz="3200" b="1" dirty="0">
                <a:solidFill>
                  <a:srgbClr val="0000FF"/>
                </a:solidFill>
              </a:rPr>
              <a:t>SANS + contrast variation</a:t>
            </a:r>
            <a:endParaRPr lang="en-US" sz="3200" dirty="0"/>
          </a:p>
        </p:txBody>
      </p:sp>
      <p:sp>
        <p:nvSpPr>
          <p:cNvPr id="6" name="TextBox 5">
            <a:extLst>
              <a:ext uri="{FF2B5EF4-FFF2-40B4-BE49-F238E27FC236}">
                <a16:creationId xmlns:a16="http://schemas.microsoft.com/office/drawing/2014/main" xmlns="" id="{3EF14D26-DD05-4616-B759-FFB005BAF36F}"/>
              </a:ext>
            </a:extLst>
          </p:cNvPr>
          <p:cNvSpPr txBox="1"/>
          <p:nvPr/>
        </p:nvSpPr>
        <p:spPr>
          <a:xfrm>
            <a:off x="196245" y="4917036"/>
            <a:ext cx="9037795" cy="954107"/>
          </a:xfrm>
          <a:prstGeom prst="rect">
            <a:avLst/>
          </a:prstGeom>
          <a:noFill/>
        </p:spPr>
        <p:txBody>
          <a:bodyPr wrap="none" rtlCol="0">
            <a:spAutoFit/>
          </a:bodyPr>
          <a:lstStyle/>
          <a:p>
            <a:r>
              <a:rPr lang="en-US" sz="2400" b="1" dirty="0"/>
              <a:t>Selectively deuterated </a:t>
            </a:r>
            <a:r>
              <a:rPr lang="el-GR" sz="2400" b="1" dirty="0"/>
              <a:t>α</a:t>
            </a:r>
            <a:r>
              <a:rPr lang="en-US" sz="2400" b="1" dirty="0"/>
              <a:t>-catenin</a:t>
            </a:r>
            <a:r>
              <a:rPr lang="en-US" sz="2400" b="1" dirty="0">
                <a:latin typeface="Calibri" panose="020F0502020204030204" pitchFamily="34" charset="0"/>
              </a:rPr>
              <a:t>•</a:t>
            </a:r>
            <a:r>
              <a:rPr lang="el-GR" sz="2400" b="1" dirty="0">
                <a:latin typeface="Calibri" panose="020F0502020204030204" pitchFamily="34" charset="0"/>
              </a:rPr>
              <a:t>β</a:t>
            </a:r>
            <a:r>
              <a:rPr lang="en-US" sz="2400" b="1" dirty="0">
                <a:latin typeface="Calibri" panose="020F0502020204030204" pitchFamily="34" charset="0"/>
              </a:rPr>
              <a:t>-</a:t>
            </a:r>
            <a:r>
              <a:rPr lang="en-US" sz="2400" b="1" dirty="0" err="1">
                <a:latin typeface="Calibri" panose="020F0502020204030204" pitchFamily="34" charset="0"/>
              </a:rPr>
              <a:t>catenin•E-cadherin</a:t>
            </a:r>
            <a:r>
              <a:rPr lang="en-US" sz="2400" b="1" dirty="0">
                <a:latin typeface="Calibri" panose="020F0502020204030204" pitchFamily="34" charset="0"/>
              </a:rPr>
              <a:t> (cytoplasmic)</a:t>
            </a:r>
          </a:p>
          <a:p>
            <a:pPr algn="ctr"/>
            <a:r>
              <a:rPr lang="en-US" sz="3200" b="1" dirty="0">
                <a:latin typeface="Calibri" panose="020F0502020204030204" pitchFamily="34" charset="0"/>
              </a:rPr>
              <a:t>ABE complex</a:t>
            </a:r>
            <a:endParaRPr lang="en-US" sz="3200" b="1" dirty="0"/>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3135" y="125466"/>
            <a:ext cx="406400" cy="406400"/>
          </a:xfrm>
          <a:prstGeom prst="rect">
            <a:avLst/>
          </a:prstGeom>
        </p:spPr>
      </p:pic>
    </p:spTree>
    <p:extLst>
      <p:ext uri="{BB962C8B-B14F-4D97-AF65-F5344CB8AC3E}">
        <p14:creationId xmlns:p14="http://schemas.microsoft.com/office/powerpoint/2010/main" val="11875444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11"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5242CEDC-F0D4-47C3-8DE0-26C4F9319F17}"/>
              </a:ext>
            </a:extLst>
          </p:cNvPr>
          <p:cNvGrpSpPr/>
          <p:nvPr/>
        </p:nvGrpSpPr>
        <p:grpSpPr>
          <a:xfrm>
            <a:off x="265074" y="646033"/>
            <a:ext cx="4191370" cy="3097899"/>
            <a:chOff x="1907062" y="1949758"/>
            <a:chExt cx="20956850" cy="15489494"/>
          </a:xfrm>
        </p:grpSpPr>
        <p:graphicFrame>
          <p:nvGraphicFramePr>
            <p:cNvPr id="16" name="Object 15">
              <a:extLst>
                <a:ext uri="{FF2B5EF4-FFF2-40B4-BE49-F238E27FC236}">
                  <a16:creationId xmlns:a16="http://schemas.microsoft.com/office/drawing/2014/main" xmlns="" id="{F62540D8-2C15-4DFE-A88E-D0B14769A2AD}"/>
                </a:ext>
              </a:extLst>
            </p:cNvPr>
            <p:cNvGraphicFramePr>
              <a:graphicFrameLocks noChangeAspect="1"/>
            </p:cNvGraphicFramePr>
            <p:nvPr>
              <p:extLst>
                <p:ext uri="{D42A27DB-BD31-4B8C-83A1-F6EECF244321}">
                  <p14:modId xmlns:p14="http://schemas.microsoft.com/office/powerpoint/2010/main" val="3137284786"/>
                </p:ext>
              </p:extLst>
            </p:nvPr>
          </p:nvGraphicFramePr>
          <p:xfrm>
            <a:off x="1907062" y="1949758"/>
            <a:ext cx="20956850" cy="15489494"/>
          </p:xfrm>
          <a:graphic>
            <a:graphicData uri="http://schemas.openxmlformats.org/presentationml/2006/ole">
              <mc:AlternateContent xmlns:mc="http://schemas.openxmlformats.org/markup-compatibility/2006">
                <mc:Choice xmlns:v="urn:schemas-microsoft-com:vml" Requires="v">
                  <p:oleObj spid="_x0000_s15444" name="Graph" r:id="rId5" imgW="3718440" imgH="2895480" progId="Origin50.Graph">
                    <p:embed/>
                  </p:oleObj>
                </mc:Choice>
                <mc:Fallback>
                  <p:oleObj name="Graph" r:id="rId5" imgW="3718440" imgH="2895480" progId="Origin50.Graph">
                    <p:embed/>
                    <p:pic>
                      <p:nvPicPr>
                        <p:cNvPr id="16" name="Object 15">
                          <a:extLst>
                            <a:ext uri="{FF2B5EF4-FFF2-40B4-BE49-F238E27FC236}">
                              <a16:creationId xmlns:a16="http://schemas.microsoft.com/office/drawing/2014/main" xmlns="" id="{F62540D8-2C15-4DFE-A88E-D0B14769A2AD}"/>
                            </a:ext>
                          </a:extLst>
                        </p:cNvPr>
                        <p:cNvPicPr/>
                        <p:nvPr/>
                      </p:nvPicPr>
                      <p:blipFill>
                        <a:blip r:embed="rId6"/>
                        <a:stretch>
                          <a:fillRect/>
                        </a:stretch>
                      </p:blipFill>
                      <p:spPr>
                        <a:xfrm>
                          <a:off x="1907062" y="1949758"/>
                          <a:ext cx="20956850" cy="15489494"/>
                        </a:xfrm>
                        <a:prstGeom prst="rect">
                          <a:avLst/>
                        </a:prstGeom>
                      </p:spPr>
                    </p:pic>
                  </p:oleObj>
                </mc:Fallback>
              </mc:AlternateContent>
            </a:graphicData>
          </a:graphic>
        </p:graphicFrame>
        <p:sp>
          <p:nvSpPr>
            <p:cNvPr id="47" name="TextBox 46">
              <a:extLst>
                <a:ext uri="{FF2B5EF4-FFF2-40B4-BE49-F238E27FC236}">
                  <a16:creationId xmlns:a16="http://schemas.microsoft.com/office/drawing/2014/main" xmlns="" id="{61165D00-F09C-4D6E-B3EC-6CC73034DEF8}"/>
                </a:ext>
              </a:extLst>
            </p:cNvPr>
            <p:cNvSpPr txBox="1"/>
            <p:nvPr/>
          </p:nvSpPr>
          <p:spPr>
            <a:xfrm>
              <a:off x="4979042" y="2789863"/>
              <a:ext cx="867425" cy="2267610"/>
            </a:xfrm>
            <a:prstGeom prst="rect">
              <a:avLst/>
            </a:prstGeom>
            <a:noFill/>
          </p:spPr>
          <p:txBody>
            <a:bodyPr wrap="square" rtlCol="0">
              <a:spAutoFit/>
            </a:bodyPr>
            <a:lstStyle/>
            <a:p>
              <a:r>
                <a:rPr lang="en-US" sz="2347" b="1" dirty="0"/>
                <a:t>A</a:t>
              </a:r>
            </a:p>
          </p:txBody>
        </p:sp>
      </p:grpSp>
      <p:grpSp>
        <p:nvGrpSpPr>
          <p:cNvPr id="4" name="Group 3">
            <a:extLst>
              <a:ext uri="{FF2B5EF4-FFF2-40B4-BE49-F238E27FC236}">
                <a16:creationId xmlns:a16="http://schemas.microsoft.com/office/drawing/2014/main" xmlns="" id="{FD679190-5EE6-4EF5-8502-914C371ABCD2}"/>
              </a:ext>
            </a:extLst>
          </p:cNvPr>
          <p:cNvGrpSpPr/>
          <p:nvPr/>
        </p:nvGrpSpPr>
        <p:grpSpPr>
          <a:xfrm>
            <a:off x="4616551" y="583381"/>
            <a:ext cx="4283621" cy="3166083"/>
            <a:chOff x="25001488" y="1420357"/>
            <a:chExt cx="21418106" cy="15830417"/>
          </a:xfrm>
        </p:grpSpPr>
        <p:graphicFrame>
          <p:nvGraphicFramePr>
            <p:cNvPr id="17" name="Object 16">
              <a:extLst>
                <a:ext uri="{FF2B5EF4-FFF2-40B4-BE49-F238E27FC236}">
                  <a16:creationId xmlns:a16="http://schemas.microsoft.com/office/drawing/2014/main" xmlns="" id="{C2DACE48-389B-4507-AD5B-2246048C5CE4}"/>
                </a:ext>
              </a:extLst>
            </p:cNvPr>
            <p:cNvGraphicFramePr>
              <a:graphicFrameLocks noChangeAspect="1"/>
            </p:cNvGraphicFramePr>
            <p:nvPr>
              <p:extLst>
                <p:ext uri="{D42A27DB-BD31-4B8C-83A1-F6EECF244321}">
                  <p14:modId xmlns:p14="http://schemas.microsoft.com/office/powerpoint/2010/main" val="1267005433"/>
                </p:ext>
              </p:extLst>
            </p:nvPr>
          </p:nvGraphicFramePr>
          <p:xfrm>
            <a:off x="25001488" y="1420357"/>
            <a:ext cx="21418106" cy="15830417"/>
          </p:xfrm>
          <a:graphic>
            <a:graphicData uri="http://schemas.openxmlformats.org/presentationml/2006/ole">
              <mc:AlternateContent xmlns:mc="http://schemas.openxmlformats.org/markup-compatibility/2006">
                <mc:Choice xmlns:v="urn:schemas-microsoft-com:vml" Requires="v">
                  <p:oleObj spid="_x0000_s15445" name="Graph" r:id="rId7" imgW="3718440" imgH="2895480" progId="Origin50.Graph">
                    <p:embed/>
                  </p:oleObj>
                </mc:Choice>
                <mc:Fallback>
                  <p:oleObj name="Graph" r:id="rId7" imgW="3718440" imgH="2895480" progId="Origin50.Graph">
                    <p:embed/>
                    <p:pic>
                      <p:nvPicPr>
                        <p:cNvPr id="17" name="Object 16">
                          <a:extLst>
                            <a:ext uri="{FF2B5EF4-FFF2-40B4-BE49-F238E27FC236}">
                              <a16:creationId xmlns:a16="http://schemas.microsoft.com/office/drawing/2014/main" xmlns="" id="{C2DACE48-389B-4507-AD5B-2246048C5CE4}"/>
                            </a:ext>
                          </a:extLst>
                        </p:cNvPr>
                        <p:cNvPicPr/>
                        <p:nvPr/>
                      </p:nvPicPr>
                      <p:blipFill>
                        <a:blip r:embed="rId8"/>
                        <a:stretch>
                          <a:fillRect/>
                        </a:stretch>
                      </p:blipFill>
                      <p:spPr>
                        <a:xfrm>
                          <a:off x="25001488" y="1420357"/>
                          <a:ext cx="21418106" cy="15830417"/>
                        </a:xfrm>
                        <a:prstGeom prst="rect">
                          <a:avLst/>
                        </a:prstGeom>
                      </p:spPr>
                    </p:pic>
                  </p:oleObj>
                </mc:Fallback>
              </mc:AlternateContent>
            </a:graphicData>
          </a:graphic>
        </p:graphicFrame>
        <p:sp>
          <p:nvSpPr>
            <p:cNvPr id="48" name="TextBox 47">
              <a:extLst>
                <a:ext uri="{FF2B5EF4-FFF2-40B4-BE49-F238E27FC236}">
                  <a16:creationId xmlns:a16="http://schemas.microsoft.com/office/drawing/2014/main" xmlns="" id="{70CFF919-520D-4D64-A426-73C6F2568BF9}"/>
                </a:ext>
              </a:extLst>
            </p:cNvPr>
            <p:cNvSpPr txBox="1"/>
            <p:nvPr/>
          </p:nvSpPr>
          <p:spPr>
            <a:xfrm>
              <a:off x="29571178" y="2573722"/>
              <a:ext cx="3138495" cy="2267610"/>
            </a:xfrm>
            <a:prstGeom prst="rect">
              <a:avLst/>
            </a:prstGeom>
            <a:noFill/>
          </p:spPr>
          <p:txBody>
            <a:bodyPr wrap="square" rtlCol="0">
              <a:spAutoFit/>
            </a:bodyPr>
            <a:lstStyle/>
            <a:p>
              <a:r>
                <a:rPr lang="en-US" sz="2347" b="1" dirty="0"/>
                <a:t>B</a:t>
              </a:r>
            </a:p>
          </p:txBody>
        </p:sp>
      </p:grpSp>
      <p:pic>
        <p:nvPicPr>
          <p:cNvPr id="28" name="Picture 27">
            <a:extLst>
              <a:ext uri="{FF2B5EF4-FFF2-40B4-BE49-F238E27FC236}">
                <a16:creationId xmlns:a16="http://schemas.microsoft.com/office/drawing/2014/main" xmlns="" id="{3D844E8B-98B9-4530-A9B1-F81F408DA8A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1160" t="16845" r="15984" b="19411"/>
          <a:stretch/>
        </p:blipFill>
        <p:spPr>
          <a:xfrm>
            <a:off x="4615705" y="4020747"/>
            <a:ext cx="4284467" cy="2040981"/>
          </a:xfrm>
          <a:prstGeom prst="rect">
            <a:avLst/>
          </a:prstGeom>
        </p:spPr>
      </p:pic>
      <p:grpSp>
        <p:nvGrpSpPr>
          <p:cNvPr id="5" name="Group 4">
            <a:extLst>
              <a:ext uri="{FF2B5EF4-FFF2-40B4-BE49-F238E27FC236}">
                <a16:creationId xmlns:a16="http://schemas.microsoft.com/office/drawing/2014/main" xmlns="" id="{F6F2444A-C551-4863-96AE-E9609091EF59}"/>
              </a:ext>
            </a:extLst>
          </p:cNvPr>
          <p:cNvGrpSpPr/>
          <p:nvPr/>
        </p:nvGrpSpPr>
        <p:grpSpPr>
          <a:xfrm>
            <a:off x="265074" y="4206201"/>
            <a:ext cx="4284467" cy="1932041"/>
            <a:chOff x="928880" y="34605172"/>
            <a:chExt cx="16066751" cy="7245155"/>
          </a:xfrm>
        </p:grpSpPr>
        <p:pic>
          <p:nvPicPr>
            <p:cNvPr id="29" name="Picture 28">
              <a:extLst>
                <a:ext uri="{FF2B5EF4-FFF2-40B4-BE49-F238E27FC236}">
                  <a16:creationId xmlns:a16="http://schemas.microsoft.com/office/drawing/2014/main" xmlns="" id="{56AE3EAF-3660-4F44-83D1-94581BA0440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1556" t="20784" r="15589" b="21608"/>
            <a:stretch/>
          </p:blipFill>
          <p:spPr>
            <a:xfrm>
              <a:off x="928880" y="34933401"/>
              <a:ext cx="16066751" cy="6916926"/>
            </a:xfrm>
            <a:prstGeom prst="rect">
              <a:avLst/>
            </a:prstGeom>
          </p:spPr>
        </p:pic>
        <p:sp>
          <p:nvSpPr>
            <p:cNvPr id="2" name="TextBox 1">
              <a:extLst>
                <a:ext uri="{FF2B5EF4-FFF2-40B4-BE49-F238E27FC236}">
                  <a16:creationId xmlns:a16="http://schemas.microsoft.com/office/drawing/2014/main" xmlns="" id="{810D29D8-6F19-46DF-95A4-6E1948C69735}"/>
                </a:ext>
              </a:extLst>
            </p:cNvPr>
            <p:cNvSpPr txBox="1"/>
            <p:nvPr/>
          </p:nvSpPr>
          <p:spPr>
            <a:xfrm>
              <a:off x="2303090" y="39056880"/>
              <a:ext cx="2859236" cy="1823577"/>
            </a:xfrm>
            <a:prstGeom prst="rect">
              <a:avLst/>
            </a:prstGeom>
            <a:noFill/>
          </p:spPr>
          <p:txBody>
            <a:bodyPr wrap="square" rtlCol="0">
              <a:spAutoFit/>
            </a:bodyPr>
            <a:lstStyle/>
            <a:p>
              <a:r>
                <a:rPr lang="en-US" sz="2560" b="1" baseline="30000" dirty="0" err="1">
                  <a:solidFill>
                    <a:srgbClr val="FF00FF"/>
                  </a:solidFill>
                </a:rPr>
                <a:t>h</a:t>
              </a:r>
              <a:r>
                <a:rPr lang="en-US" sz="2560" b="1" dirty="0" err="1">
                  <a:solidFill>
                    <a:srgbClr val="FF00FF"/>
                  </a:solidFill>
                </a:rPr>
                <a:t>B</a:t>
              </a:r>
              <a:r>
                <a:rPr lang="en-US" sz="2560" b="1" baseline="30000" dirty="0" err="1">
                  <a:solidFill>
                    <a:srgbClr val="FF00FF"/>
                  </a:solidFill>
                </a:rPr>
                <a:t>h</a:t>
              </a:r>
              <a:r>
                <a:rPr lang="en-US" sz="2560" b="1" dirty="0" err="1">
                  <a:solidFill>
                    <a:srgbClr val="FF00FF"/>
                  </a:solidFill>
                </a:rPr>
                <a:t>E</a:t>
              </a:r>
              <a:endParaRPr lang="en-US" sz="2560" b="1" dirty="0">
                <a:solidFill>
                  <a:srgbClr val="FF00FF"/>
                </a:solidFill>
              </a:endParaRPr>
            </a:p>
          </p:txBody>
        </p:sp>
        <p:sp>
          <p:nvSpPr>
            <p:cNvPr id="43" name="TextBox 42">
              <a:extLst>
                <a:ext uri="{FF2B5EF4-FFF2-40B4-BE49-F238E27FC236}">
                  <a16:creationId xmlns:a16="http://schemas.microsoft.com/office/drawing/2014/main" xmlns="" id="{A2A22C52-9023-45BC-928F-608F13A93F1C}"/>
                </a:ext>
              </a:extLst>
            </p:cNvPr>
            <p:cNvSpPr txBox="1"/>
            <p:nvPr/>
          </p:nvSpPr>
          <p:spPr>
            <a:xfrm>
              <a:off x="11255439" y="34605172"/>
              <a:ext cx="2859236" cy="1823577"/>
            </a:xfrm>
            <a:prstGeom prst="rect">
              <a:avLst/>
            </a:prstGeom>
            <a:noFill/>
          </p:spPr>
          <p:txBody>
            <a:bodyPr wrap="square" rtlCol="0">
              <a:spAutoFit/>
            </a:bodyPr>
            <a:lstStyle/>
            <a:p>
              <a:r>
                <a:rPr lang="en-US" sz="2560" b="1" baseline="30000" dirty="0" err="1">
                  <a:solidFill>
                    <a:srgbClr val="009900"/>
                  </a:solidFill>
                </a:rPr>
                <a:t>d</a:t>
              </a:r>
              <a:r>
                <a:rPr lang="en-US" sz="2560" b="1" dirty="0" err="1">
                  <a:solidFill>
                    <a:srgbClr val="009900"/>
                  </a:solidFill>
                </a:rPr>
                <a:t>A</a:t>
              </a:r>
              <a:endParaRPr lang="en-US" sz="2560" b="1" dirty="0">
                <a:solidFill>
                  <a:srgbClr val="009900"/>
                </a:solidFill>
              </a:endParaRPr>
            </a:p>
          </p:txBody>
        </p:sp>
      </p:grpSp>
      <p:sp>
        <p:nvSpPr>
          <p:cNvPr id="3" name="TextBox 2">
            <a:extLst>
              <a:ext uri="{FF2B5EF4-FFF2-40B4-BE49-F238E27FC236}">
                <a16:creationId xmlns:a16="http://schemas.microsoft.com/office/drawing/2014/main" xmlns="" id="{DBA28B7E-7BA8-499D-B278-0DCF8FF58707}"/>
              </a:ext>
            </a:extLst>
          </p:cNvPr>
          <p:cNvSpPr txBox="1"/>
          <p:nvPr/>
        </p:nvSpPr>
        <p:spPr>
          <a:xfrm>
            <a:off x="452635" y="3807442"/>
            <a:ext cx="357790" cy="486287"/>
          </a:xfrm>
          <a:prstGeom prst="rect">
            <a:avLst/>
          </a:prstGeom>
          <a:noFill/>
        </p:spPr>
        <p:txBody>
          <a:bodyPr wrap="none" rtlCol="0">
            <a:spAutoFit/>
          </a:bodyPr>
          <a:lstStyle/>
          <a:p>
            <a:r>
              <a:rPr lang="en-US" sz="2560" b="1" dirty="0"/>
              <a:t>C</a:t>
            </a:r>
          </a:p>
        </p:txBody>
      </p:sp>
      <p:sp>
        <p:nvSpPr>
          <p:cNvPr id="46" name="TextBox 45">
            <a:extLst>
              <a:ext uri="{FF2B5EF4-FFF2-40B4-BE49-F238E27FC236}">
                <a16:creationId xmlns:a16="http://schemas.microsoft.com/office/drawing/2014/main" xmlns="" id="{ECDC5E02-0A00-4E3F-9656-3C591913AF1B}"/>
              </a:ext>
            </a:extLst>
          </p:cNvPr>
          <p:cNvSpPr txBox="1"/>
          <p:nvPr/>
        </p:nvSpPr>
        <p:spPr>
          <a:xfrm>
            <a:off x="5014937" y="6063472"/>
            <a:ext cx="4763377" cy="486287"/>
          </a:xfrm>
          <a:prstGeom prst="rect">
            <a:avLst/>
          </a:prstGeom>
          <a:noFill/>
        </p:spPr>
        <p:txBody>
          <a:bodyPr wrap="square" rtlCol="0">
            <a:spAutoFit/>
          </a:bodyPr>
          <a:lstStyle/>
          <a:p>
            <a:r>
              <a:rPr lang="en-US" sz="2560" b="1" baseline="30000" dirty="0">
                <a:solidFill>
                  <a:srgbClr val="009900"/>
                </a:solidFill>
              </a:rPr>
              <a:t>d</a:t>
            </a:r>
            <a:r>
              <a:rPr lang="el-GR" sz="2560" b="1" dirty="0">
                <a:solidFill>
                  <a:srgbClr val="009900"/>
                </a:solidFill>
              </a:rPr>
              <a:t>α</a:t>
            </a:r>
            <a:r>
              <a:rPr lang="en-US" sz="2560" b="1" dirty="0">
                <a:solidFill>
                  <a:srgbClr val="009900"/>
                </a:solidFill>
              </a:rPr>
              <a:t>-</a:t>
            </a:r>
            <a:r>
              <a:rPr lang="en-US" sz="2560" b="1" dirty="0" err="1">
                <a:solidFill>
                  <a:srgbClr val="009900"/>
                </a:solidFill>
              </a:rPr>
              <a:t>catenin</a:t>
            </a:r>
            <a:r>
              <a:rPr lang="en-US" sz="2560" b="1" baseline="30000" dirty="0" err="1">
                <a:solidFill>
                  <a:srgbClr val="FF00FF"/>
                </a:solidFill>
              </a:rPr>
              <a:t>h</a:t>
            </a:r>
            <a:r>
              <a:rPr lang="en-US" sz="2560" b="1" dirty="0">
                <a:solidFill>
                  <a:srgbClr val="FF00FF"/>
                </a:solidFill>
              </a:rPr>
              <a:t>β-catenin</a:t>
            </a:r>
            <a:r>
              <a:rPr lang="en-US" sz="2560" b="1" baseline="30000" dirty="0">
                <a:solidFill>
                  <a:srgbClr val="FF9900"/>
                </a:solidFill>
              </a:rPr>
              <a:t>h</a:t>
            </a:r>
            <a:r>
              <a:rPr lang="en-US" sz="2560" b="1" dirty="0">
                <a:solidFill>
                  <a:srgbClr val="FF9900"/>
                </a:solidFill>
              </a:rPr>
              <a:t>EcadCT</a:t>
            </a:r>
            <a:endParaRPr lang="en-US" sz="2560" b="1" baseline="-25000" dirty="0">
              <a:solidFill>
                <a:srgbClr val="FF9900"/>
              </a:solidFill>
            </a:endParaRPr>
          </a:p>
        </p:txBody>
      </p:sp>
      <p:sp>
        <p:nvSpPr>
          <p:cNvPr id="15" name="TextBox 14">
            <a:extLst>
              <a:ext uri="{FF2B5EF4-FFF2-40B4-BE49-F238E27FC236}">
                <a16:creationId xmlns:a16="http://schemas.microsoft.com/office/drawing/2014/main" xmlns="" id="{FED62274-AA55-4E5B-9336-899DDB89287B}"/>
              </a:ext>
            </a:extLst>
          </p:cNvPr>
          <p:cNvSpPr txBox="1"/>
          <p:nvPr/>
        </p:nvSpPr>
        <p:spPr>
          <a:xfrm>
            <a:off x="5212645" y="3750336"/>
            <a:ext cx="308311" cy="486287"/>
          </a:xfrm>
          <a:prstGeom prst="rect">
            <a:avLst/>
          </a:prstGeom>
          <a:noFill/>
        </p:spPr>
        <p:txBody>
          <a:bodyPr wrap="square" rtlCol="0">
            <a:spAutoFit/>
          </a:bodyPr>
          <a:lstStyle/>
          <a:p>
            <a:r>
              <a:rPr lang="en-US" sz="2560" b="1" dirty="0"/>
              <a:t>D</a:t>
            </a:r>
          </a:p>
        </p:txBody>
      </p:sp>
      <p:sp>
        <p:nvSpPr>
          <p:cNvPr id="7" name="TextBox 6">
            <a:extLst>
              <a:ext uri="{FF2B5EF4-FFF2-40B4-BE49-F238E27FC236}">
                <a16:creationId xmlns:a16="http://schemas.microsoft.com/office/drawing/2014/main" xmlns="" id="{A2DB9DCE-FCDA-4719-A6A6-5A61C79C2171}"/>
              </a:ext>
            </a:extLst>
          </p:cNvPr>
          <p:cNvSpPr txBox="1"/>
          <p:nvPr/>
        </p:nvSpPr>
        <p:spPr>
          <a:xfrm>
            <a:off x="569802" y="387959"/>
            <a:ext cx="8307787" cy="461665"/>
          </a:xfrm>
          <a:prstGeom prst="rect">
            <a:avLst/>
          </a:prstGeom>
          <a:noFill/>
        </p:spPr>
        <p:txBody>
          <a:bodyPr wrap="none" rtlCol="0">
            <a:spAutoFit/>
          </a:bodyPr>
          <a:lstStyle/>
          <a:p>
            <a:r>
              <a:rPr lang="en-US" sz="2400" b="1" dirty="0"/>
              <a:t>Contrast variation SANS on selectively deuterated ABE complex </a:t>
            </a:r>
          </a:p>
        </p:txBody>
      </p:sp>
      <p:pic>
        <p:nvPicPr>
          <p:cNvPr id="8"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559060" y="79270"/>
            <a:ext cx="406400" cy="406400"/>
          </a:xfrm>
          <a:prstGeom prst="rect">
            <a:avLst/>
          </a:prstGeom>
        </p:spPr>
      </p:pic>
    </p:spTree>
    <p:extLst>
      <p:ext uri="{BB962C8B-B14F-4D97-AF65-F5344CB8AC3E}">
        <p14:creationId xmlns:p14="http://schemas.microsoft.com/office/powerpoint/2010/main" val="15802873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999"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A8C6CC4E-BCE3-459B-BDF1-489600F09035}"/>
              </a:ext>
            </a:extLst>
          </p:cNvPr>
          <p:cNvGrpSpPr/>
          <p:nvPr/>
        </p:nvGrpSpPr>
        <p:grpSpPr>
          <a:xfrm>
            <a:off x="356040" y="1250941"/>
            <a:ext cx="3737023" cy="2592560"/>
            <a:chOff x="-8839231" y="3738975"/>
            <a:chExt cx="16926437" cy="13182679"/>
          </a:xfrm>
        </p:grpSpPr>
        <p:graphicFrame>
          <p:nvGraphicFramePr>
            <p:cNvPr id="18" name="Object 17">
              <a:extLst>
                <a:ext uri="{FF2B5EF4-FFF2-40B4-BE49-F238E27FC236}">
                  <a16:creationId xmlns:a16="http://schemas.microsoft.com/office/drawing/2014/main" xmlns="" id="{4931261C-20D6-4C9E-9453-0EF15D1BCD48}"/>
                </a:ext>
              </a:extLst>
            </p:cNvPr>
            <p:cNvGraphicFramePr>
              <a:graphicFrameLocks noChangeAspect="1"/>
            </p:cNvGraphicFramePr>
            <p:nvPr>
              <p:extLst>
                <p:ext uri="{D42A27DB-BD31-4B8C-83A1-F6EECF244321}">
                  <p14:modId xmlns:p14="http://schemas.microsoft.com/office/powerpoint/2010/main" val="866877985"/>
                </p:ext>
              </p:extLst>
            </p:nvPr>
          </p:nvGraphicFramePr>
          <p:xfrm>
            <a:off x="-8839231" y="3738975"/>
            <a:ext cx="16926437" cy="13182679"/>
          </p:xfrm>
          <a:graphic>
            <a:graphicData uri="http://schemas.openxmlformats.org/presentationml/2006/ole">
              <mc:AlternateContent xmlns:mc="http://schemas.openxmlformats.org/markup-compatibility/2006">
                <mc:Choice xmlns:v="urn:schemas-microsoft-com:vml" Requires="v">
                  <p:oleObj spid="_x0000_s9328" name="Graph" r:id="rId6" imgW="3718440" imgH="2895480" progId="Origin50.Graph">
                    <p:embed/>
                  </p:oleObj>
                </mc:Choice>
                <mc:Fallback>
                  <p:oleObj name="Graph" r:id="rId6" imgW="3718440" imgH="2895480" progId="Origin50.Graph">
                    <p:embed/>
                    <p:pic>
                      <p:nvPicPr>
                        <p:cNvPr id="18" name="Object 17">
                          <a:extLst>
                            <a:ext uri="{FF2B5EF4-FFF2-40B4-BE49-F238E27FC236}">
                              <a16:creationId xmlns:a16="http://schemas.microsoft.com/office/drawing/2014/main" xmlns="" id="{4931261C-20D6-4C9E-9453-0EF15D1BCD48}"/>
                            </a:ext>
                          </a:extLst>
                        </p:cNvPr>
                        <p:cNvPicPr/>
                        <p:nvPr/>
                      </p:nvPicPr>
                      <p:blipFill>
                        <a:blip r:embed="rId7"/>
                        <a:stretch>
                          <a:fillRect/>
                        </a:stretch>
                      </p:blipFill>
                      <p:spPr>
                        <a:xfrm>
                          <a:off x="-8839231" y="3738975"/>
                          <a:ext cx="16926437" cy="13182679"/>
                        </a:xfrm>
                        <a:prstGeom prst="rect">
                          <a:avLst/>
                        </a:prstGeom>
                      </p:spPr>
                    </p:pic>
                  </p:oleObj>
                </mc:Fallback>
              </mc:AlternateContent>
            </a:graphicData>
          </a:graphic>
        </p:graphicFrame>
        <p:sp>
          <p:nvSpPr>
            <p:cNvPr id="2" name="TextBox 1">
              <a:extLst>
                <a:ext uri="{FF2B5EF4-FFF2-40B4-BE49-F238E27FC236}">
                  <a16:creationId xmlns:a16="http://schemas.microsoft.com/office/drawing/2014/main" xmlns="" id="{12374C6C-4BC1-42BF-9AD9-B4C180E521CB}"/>
                </a:ext>
              </a:extLst>
            </p:cNvPr>
            <p:cNvSpPr txBox="1"/>
            <p:nvPr/>
          </p:nvSpPr>
          <p:spPr>
            <a:xfrm>
              <a:off x="-5974487" y="4072813"/>
              <a:ext cx="1207277" cy="1939062"/>
            </a:xfrm>
            <a:prstGeom prst="rect">
              <a:avLst/>
            </a:prstGeom>
            <a:noFill/>
          </p:spPr>
          <p:txBody>
            <a:bodyPr wrap="square" rtlCol="0">
              <a:spAutoFit/>
            </a:bodyPr>
            <a:lstStyle/>
            <a:p>
              <a:r>
                <a:rPr lang="en-US" sz="1200" b="1" dirty="0"/>
                <a:t>A</a:t>
              </a:r>
            </a:p>
          </p:txBody>
        </p:sp>
      </p:grpSp>
      <p:grpSp>
        <p:nvGrpSpPr>
          <p:cNvPr id="5" name="Group 4">
            <a:extLst>
              <a:ext uri="{FF2B5EF4-FFF2-40B4-BE49-F238E27FC236}">
                <a16:creationId xmlns:a16="http://schemas.microsoft.com/office/drawing/2014/main" xmlns="" id="{6B181AB7-EDBA-4AB7-8B2B-3E75CBAD5D62}"/>
              </a:ext>
            </a:extLst>
          </p:cNvPr>
          <p:cNvGrpSpPr/>
          <p:nvPr/>
        </p:nvGrpSpPr>
        <p:grpSpPr>
          <a:xfrm>
            <a:off x="4882923" y="1316595"/>
            <a:ext cx="3422867" cy="2485786"/>
            <a:chOff x="27068239" y="2955737"/>
            <a:chExt cx="22157712" cy="17260458"/>
          </a:xfrm>
        </p:grpSpPr>
        <p:graphicFrame>
          <p:nvGraphicFramePr>
            <p:cNvPr id="7" name="Object 6">
              <a:extLst>
                <a:ext uri="{FF2B5EF4-FFF2-40B4-BE49-F238E27FC236}">
                  <a16:creationId xmlns:a16="http://schemas.microsoft.com/office/drawing/2014/main" xmlns="" id="{7AA89EEC-DD28-4AD3-A7F4-63BF85DF08DA}"/>
                </a:ext>
              </a:extLst>
            </p:cNvPr>
            <p:cNvGraphicFramePr>
              <a:graphicFrameLocks noChangeAspect="1"/>
            </p:cNvGraphicFramePr>
            <p:nvPr>
              <p:extLst>
                <p:ext uri="{D42A27DB-BD31-4B8C-83A1-F6EECF244321}">
                  <p14:modId xmlns:p14="http://schemas.microsoft.com/office/powerpoint/2010/main" val="3811241796"/>
                </p:ext>
              </p:extLst>
            </p:nvPr>
          </p:nvGraphicFramePr>
          <p:xfrm>
            <a:off x="27068239" y="2955737"/>
            <a:ext cx="22157712" cy="17260458"/>
          </p:xfrm>
          <a:graphic>
            <a:graphicData uri="http://schemas.openxmlformats.org/presentationml/2006/ole">
              <mc:AlternateContent xmlns:mc="http://schemas.openxmlformats.org/markup-compatibility/2006">
                <mc:Choice xmlns:v="urn:schemas-microsoft-com:vml" Requires="v">
                  <p:oleObj spid="_x0000_s9329" name="Graph" r:id="rId8" imgW="3718440" imgH="2895480" progId="Origin50.Graph">
                    <p:embed/>
                  </p:oleObj>
                </mc:Choice>
                <mc:Fallback>
                  <p:oleObj name="Graph" r:id="rId8" imgW="3718440" imgH="2895480" progId="Origin50.Graph">
                    <p:embed/>
                    <p:pic>
                      <p:nvPicPr>
                        <p:cNvPr id="7" name="Object 6">
                          <a:extLst>
                            <a:ext uri="{FF2B5EF4-FFF2-40B4-BE49-F238E27FC236}">
                              <a16:creationId xmlns:a16="http://schemas.microsoft.com/office/drawing/2014/main" xmlns="" id="{7AA89EEC-DD28-4AD3-A7F4-63BF85DF08DA}"/>
                            </a:ext>
                          </a:extLst>
                        </p:cNvPr>
                        <p:cNvPicPr/>
                        <p:nvPr/>
                      </p:nvPicPr>
                      <p:blipFill>
                        <a:blip r:embed="rId9"/>
                        <a:stretch>
                          <a:fillRect/>
                        </a:stretch>
                      </p:blipFill>
                      <p:spPr>
                        <a:xfrm>
                          <a:off x="27068239" y="2955737"/>
                          <a:ext cx="22157712" cy="17260458"/>
                        </a:xfrm>
                        <a:prstGeom prst="rect">
                          <a:avLst/>
                        </a:prstGeom>
                      </p:spPr>
                    </p:pic>
                  </p:oleObj>
                </mc:Fallback>
              </mc:AlternateContent>
            </a:graphicData>
          </a:graphic>
        </p:graphicFrame>
        <p:sp>
          <p:nvSpPr>
            <p:cNvPr id="13" name="TextBox 12">
              <a:extLst>
                <a:ext uri="{FF2B5EF4-FFF2-40B4-BE49-F238E27FC236}">
                  <a16:creationId xmlns:a16="http://schemas.microsoft.com/office/drawing/2014/main" xmlns="" id="{0B79837B-F544-41B7-98E3-77311DB8684B}"/>
                </a:ext>
              </a:extLst>
            </p:cNvPr>
            <p:cNvSpPr txBox="1"/>
            <p:nvPr/>
          </p:nvSpPr>
          <p:spPr>
            <a:xfrm flipH="1">
              <a:off x="33250559" y="3952215"/>
              <a:ext cx="2659553" cy="1923387"/>
            </a:xfrm>
            <a:prstGeom prst="rect">
              <a:avLst/>
            </a:prstGeom>
            <a:noFill/>
          </p:spPr>
          <p:txBody>
            <a:bodyPr wrap="square" rtlCol="0">
              <a:spAutoFit/>
            </a:bodyPr>
            <a:lstStyle/>
            <a:p>
              <a:r>
                <a:rPr lang="en-US" sz="1200" b="1" dirty="0"/>
                <a:t>B</a:t>
              </a:r>
            </a:p>
          </p:txBody>
        </p:sp>
      </p:grpSp>
      <p:sp>
        <p:nvSpPr>
          <p:cNvPr id="41" name="TextBox 40">
            <a:extLst>
              <a:ext uri="{FF2B5EF4-FFF2-40B4-BE49-F238E27FC236}">
                <a16:creationId xmlns:a16="http://schemas.microsoft.com/office/drawing/2014/main" xmlns="" id="{C2584D7A-D431-430B-B561-2801647AD270}"/>
              </a:ext>
            </a:extLst>
          </p:cNvPr>
          <p:cNvSpPr txBox="1"/>
          <p:nvPr/>
        </p:nvSpPr>
        <p:spPr>
          <a:xfrm>
            <a:off x="2132187" y="796304"/>
            <a:ext cx="184731" cy="133883"/>
          </a:xfrm>
          <a:prstGeom prst="rect">
            <a:avLst/>
          </a:prstGeom>
          <a:noFill/>
        </p:spPr>
        <p:txBody>
          <a:bodyPr wrap="square" rtlCol="0">
            <a:spAutoFit/>
          </a:bodyPr>
          <a:lstStyle/>
          <a:p>
            <a:endParaRPr lang="en-US" sz="270" dirty="0"/>
          </a:p>
        </p:txBody>
      </p:sp>
      <p:grpSp>
        <p:nvGrpSpPr>
          <p:cNvPr id="52" name="Group 51">
            <a:extLst>
              <a:ext uri="{FF2B5EF4-FFF2-40B4-BE49-F238E27FC236}">
                <a16:creationId xmlns:a16="http://schemas.microsoft.com/office/drawing/2014/main" xmlns="" id="{0B3F9595-B8A1-4CD1-8FA7-A22AC4212E59}"/>
              </a:ext>
            </a:extLst>
          </p:cNvPr>
          <p:cNvGrpSpPr/>
          <p:nvPr/>
        </p:nvGrpSpPr>
        <p:grpSpPr>
          <a:xfrm>
            <a:off x="862529" y="4070727"/>
            <a:ext cx="2956526" cy="2192696"/>
            <a:chOff x="3050912" y="13713060"/>
            <a:chExt cx="13724462" cy="10146260"/>
          </a:xfrm>
        </p:grpSpPr>
        <p:pic>
          <p:nvPicPr>
            <p:cNvPr id="32" name="Picture 31">
              <a:extLst>
                <a:ext uri="{FF2B5EF4-FFF2-40B4-BE49-F238E27FC236}">
                  <a16:creationId xmlns:a16="http://schemas.microsoft.com/office/drawing/2014/main" xmlns="" id="{70F6F585-FA35-4E65-BC91-E8D2F279F6AD}"/>
                </a:ext>
              </a:extLst>
            </p:cNvPr>
            <p:cNvPicPr>
              <a:picLocks noChangeAspect="1"/>
            </p:cNvPicPr>
            <p:nvPr/>
          </p:nvPicPr>
          <p:blipFill rotWithShape="1">
            <a:blip r:embed="rId10">
              <a:extLst>
                <a:ext uri="{28A0092B-C50C-407E-A947-70E740481C1C}">
                  <a14:useLocalDpi xmlns:a14="http://schemas.microsoft.com/office/drawing/2010/main" val="0"/>
                </a:ext>
              </a:extLst>
            </a:blip>
            <a:srcRect t="21742" r="59113" b="34564"/>
            <a:stretch/>
          </p:blipFill>
          <p:spPr>
            <a:xfrm>
              <a:off x="3061966" y="14242577"/>
              <a:ext cx="11099438" cy="8127514"/>
            </a:xfrm>
            <a:prstGeom prst="rect">
              <a:avLst/>
            </a:prstGeom>
          </p:spPr>
        </p:pic>
        <p:grpSp>
          <p:nvGrpSpPr>
            <p:cNvPr id="11" name="Group 10">
              <a:extLst>
                <a:ext uri="{FF2B5EF4-FFF2-40B4-BE49-F238E27FC236}">
                  <a16:creationId xmlns:a16="http://schemas.microsoft.com/office/drawing/2014/main" xmlns="" id="{04C184BB-4542-4E2F-BDC1-70A3F325F1BA}"/>
                </a:ext>
              </a:extLst>
            </p:cNvPr>
            <p:cNvGrpSpPr/>
            <p:nvPr/>
          </p:nvGrpSpPr>
          <p:grpSpPr>
            <a:xfrm>
              <a:off x="3050912" y="14430490"/>
              <a:ext cx="13724462" cy="9428830"/>
              <a:chOff x="4891057" y="18139654"/>
              <a:chExt cx="18299287" cy="12571787"/>
            </a:xfrm>
          </p:grpSpPr>
          <p:sp>
            <p:nvSpPr>
              <p:cNvPr id="16" name="TextBox 15">
                <a:extLst>
                  <a:ext uri="{FF2B5EF4-FFF2-40B4-BE49-F238E27FC236}">
                    <a16:creationId xmlns:a16="http://schemas.microsoft.com/office/drawing/2014/main" xmlns="" id="{923A8515-0BA3-44E2-9A42-09DABC663D1D}"/>
                  </a:ext>
                </a:extLst>
              </p:cNvPr>
              <p:cNvSpPr txBox="1"/>
              <p:nvPr/>
            </p:nvSpPr>
            <p:spPr>
              <a:xfrm>
                <a:off x="4891057" y="18139654"/>
                <a:ext cx="1604692" cy="2462215"/>
              </a:xfrm>
              <a:prstGeom prst="rect">
                <a:avLst/>
              </a:prstGeom>
              <a:noFill/>
            </p:spPr>
            <p:txBody>
              <a:bodyPr wrap="square" rtlCol="0">
                <a:spAutoFit/>
              </a:bodyPr>
              <a:lstStyle/>
              <a:p>
                <a:r>
                  <a:rPr lang="en-US" sz="1200" b="1" dirty="0"/>
                  <a:t>C</a:t>
                </a:r>
              </a:p>
            </p:txBody>
          </p:sp>
          <p:sp>
            <p:nvSpPr>
              <p:cNvPr id="3" name="TextBox 2">
                <a:extLst>
                  <a:ext uri="{FF2B5EF4-FFF2-40B4-BE49-F238E27FC236}">
                    <a16:creationId xmlns:a16="http://schemas.microsoft.com/office/drawing/2014/main" xmlns="" id="{F7683338-8027-44F8-84F4-91209CBC1775}"/>
                  </a:ext>
                </a:extLst>
              </p:cNvPr>
              <p:cNvSpPr txBox="1"/>
              <p:nvPr/>
            </p:nvSpPr>
            <p:spPr>
              <a:xfrm>
                <a:off x="5384035" y="28622651"/>
                <a:ext cx="17806309" cy="2088790"/>
              </a:xfrm>
              <a:prstGeom prst="rect">
                <a:avLst/>
              </a:prstGeom>
              <a:noFill/>
            </p:spPr>
            <p:txBody>
              <a:bodyPr wrap="none" rtlCol="0">
                <a:spAutoFit/>
              </a:bodyPr>
              <a:lstStyle/>
              <a:p>
                <a:r>
                  <a:rPr lang="en-US" sz="1600" b="1" dirty="0"/>
                  <a:t>α-catenin monomer in solution </a:t>
                </a:r>
              </a:p>
            </p:txBody>
          </p:sp>
        </p:grpSp>
        <p:grpSp>
          <p:nvGrpSpPr>
            <p:cNvPr id="27" name="Group 26">
              <a:extLst>
                <a:ext uri="{FF2B5EF4-FFF2-40B4-BE49-F238E27FC236}">
                  <a16:creationId xmlns:a16="http://schemas.microsoft.com/office/drawing/2014/main" xmlns="" id="{C7AE66F0-46EB-42A3-8C6E-0B9F2F73CBE0}"/>
                </a:ext>
              </a:extLst>
            </p:cNvPr>
            <p:cNvGrpSpPr/>
            <p:nvPr/>
          </p:nvGrpSpPr>
          <p:grpSpPr>
            <a:xfrm>
              <a:off x="5838242" y="13713060"/>
              <a:ext cx="9990243" cy="8764944"/>
              <a:chOff x="5838242" y="13713060"/>
              <a:chExt cx="9990243" cy="8764944"/>
            </a:xfrm>
          </p:grpSpPr>
          <p:sp>
            <p:nvSpPr>
              <p:cNvPr id="25" name="TextBox 24">
                <a:extLst>
                  <a:ext uri="{FF2B5EF4-FFF2-40B4-BE49-F238E27FC236}">
                    <a16:creationId xmlns:a16="http://schemas.microsoft.com/office/drawing/2014/main" xmlns="" id="{3DA773B2-308F-4838-9BB5-650F8C506B5E}"/>
                  </a:ext>
                </a:extLst>
              </p:cNvPr>
              <p:cNvSpPr txBox="1"/>
              <p:nvPr/>
            </p:nvSpPr>
            <p:spPr>
              <a:xfrm>
                <a:off x="8527123" y="14189100"/>
                <a:ext cx="1979174" cy="1969773"/>
              </a:xfrm>
              <a:prstGeom prst="rect">
                <a:avLst/>
              </a:prstGeom>
              <a:noFill/>
            </p:spPr>
            <p:txBody>
              <a:bodyPr wrap="none" rtlCol="0">
                <a:spAutoFit/>
              </a:bodyPr>
              <a:lstStyle/>
              <a:p>
                <a:r>
                  <a:rPr lang="en-US" sz="1320" b="1" dirty="0">
                    <a:solidFill>
                      <a:srgbClr val="0000FF"/>
                    </a:solidFill>
                  </a:rPr>
                  <a:t>N</a:t>
                </a:r>
              </a:p>
            </p:txBody>
          </p:sp>
          <p:sp>
            <p:nvSpPr>
              <p:cNvPr id="34" name="TextBox 33">
                <a:extLst>
                  <a:ext uri="{FF2B5EF4-FFF2-40B4-BE49-F238E27FC236}">
                    <a16:creationId xmlns:a16="http://schemas.microsoft.com/office/drawing/2014/main" xmlns="" id="{2EF36D15-8684-42F2-A31B-62D925A88FA2}"/>
                  </a:ext>
                </a:extLst>
              </p:cNvPr>
              <p:cNvSpPr txBox="1"/>
              <p:nvPr/>
            </p:nvSpPr>
            <p:spPr>
              <a:xfrm>
                <a:off x="12399117" y="13713060"/>
                <a:ext cx="1762287" cy="1969773"/>
              </a:xfrm>
              <a:prstGeom prst="rect">
                <a:avLst/>
              </a:prstGeom>
              <a:noFill/>
            </p:spPr>
            <p:txBody>
              <a:bodyPr wrap="square" rtlCol="0">
                <a:spAutoFit/>
              </a:bodyPr>
              <a:lstStyle/>
              <a:p>
                <a:endParaRPr lang="en-US" sz="1320" b="1" dirty="0">
                  <a:solidFill>
                    <a:srgbClr val="00C1EE"/>
                  </a:solidFill>
                </a:endParaRPr>
              </a:p>
            </p:txBody>
          </p:sp>
          <p:sp>
            <p:nvSpPr>
              <p:cNvPr id="36" name="TextBox 35">
                <a:extLst>
                  <a:ext uri="{FF2B5EF4-FFF2-40B4-BE49-F238E27FC236}">
                    <a16:creationId xmlns:a16="http://schemas.microsoft.com/office/drawing/2014/main" xmlns="" id="{61767023-B6B9-4EE2-8031-46427F0F1DE6}"/>
                  </a:ext>
                </a:extLst>
              </p:cNvPr>
              <p:cNvSpPr txBox="1"/>
              <p:nvPr/>
            </p:nvSpPr>
            <p:spPr>
              <a:xfrm>
                <a:off x="13614204" y="17297539"/>
                <a:ext cx="2214281" cy="1969773"/>
              </a:xfrm>
              <a:prstGeom prst="rect">
                <a:avLst/>
              </a:prstGeom>
              <a:noFill/>
            </p:spPr>
            <p:txBody>
              <a:bodyPr wrap="none" rtlCol="0">
                <a:spAutoFit/>
              </a:bodyPr>
              <a:lstStyle/>
              <a:p>
                <a:r>
                  <a:rPr lang="en-US" sz="1320" b="1" dirty="0">
                    <a:solidFill>
                      <a:srgbClr val="00B800"/>
                    </a:solidFill>
                  </a:rPr>
                  <a:t>M</a:t>
                </a:r>
              </a:p>
            </p:txBody>
          </p:sp>
          <p:sp>
            <p:nvSpPr>
              <p:cNvPr id="39" name="TextBox 38">
                <a:extLst>
                  <a:ext uri="{FF2B5EF4-FFF2-40B4-BE49-F238E27FC236}">
                    <a16:creationId xmlns:a16="http://schemas.microsoft.com/office/drawing/2014/main" xmlns="" id="{DB98DC1D-FE22-4C63-93B0-2D82ED9FCFD2}"/>
                  </a:ext>
                </a:extLst>
              </p:cNvPr>
              <p:cNvSpPr txBox="1"/>
              <p:nvPr/>
            </p:nvSpPr>
            <p:spPr>
              <a:xfrm>
                <a:off x="5838242" y="20508231"/>
                <a:ext cx="3261574" cy="1969773"/>
              </a:xfrm>
              <a:prstGeom prst="rect">
                <a:avLst/>
              </a:prstGeom>
              <a:noFill/>
            </p:spPr>
            <p:txBody>
              <a:bodyPr wrap="none" rtlCol="0">
                <a:spAutoFit/>
              </a:bodyPr>
              <a:lstStyle/>
              <a:p>
                <a:r>
                  <a:rPr lang="en-US" sz="1320" b="1" dirty="0">
                    <a:solidFill>
                      <a:srgbClr val="FA3C00"/>
                    </a:solidFill>
                  </a:rPr>
                  <a:t>ABD</a:t>
                </a:r>
              </a:p>
            </p:txBody>
          </p:sp>
        </p:grpSp>
      </p:grpSp>
      <p:grpSp>
        <p:nvGrpSpPr>
          <p:cNvPr id="31" name="Group 30">
            <a:extLst>
              <a:ext uri="{FF2B5EF4-FFF2-40B4-BE49-F238E27FC236}">
                <a16:creationId xmlns:a16="http://schemas.microsoft.com/office/drawing/2014/main" xmlns="" id="{43C41DF9-15C7-41C6-9D43-23C87CE20A7C}"/>
              </a:ext>
            </a:extLst>
          </p:cNvPr>
          <p:cNvGrpSpPr/>
          <p:nvPr/>
        </p:nvGrpSpPr>
        <p:grpSpPr>
          <a:xfrm>
            <a:off x="5253364" y="4185160"/>
            <a:ext cx="3031605" cy="2018330"/>
            <a:chOff x="19437126" y="14248325"/>
            <a:chExt cx="15133876" cy="9642456"/>
          </a:xfrm>
        </p:grpSpPr>
        <p:pic>
          <p:nvPicPr>
            <p:cNvPr id="33" name="Picture 32">
              <a:extLst>
                <a:ext uri="{FF2B5EF4-FFF2-40B4-BE49-F238E27FC236}">
                  <a16:creationId xmlns:a16="http://schemas.microsoft.com/office/drawing/2014/main" xmlns="" id="{366FA201-5B9A-4378-A7D8-C188AEDE2A18}"/>
                </a:ext>
              </a:extLst>
            </p:cNvPr>
            <p:cNvPicPr>
              <a:picLocks noChangeAspect="1"/>
            </p:cNvPicPr>
            <p:nvPr/>
          </p:nvPicPr>
          <p:blipFill rotWithShape="1">
            <a:blip r:embed="rId10">
              <a:extLst>
                <a:ext uri="{28A0092B-C50C-407E-A947-70E740481C1C}">
                  <a14:useLocalDpi xmlns:a14="http://schemas.microsoft.com/office/drawing/2010/main" val="0"/>
                </a:ext>
              </a:extLst>
            </a:blip>
            <a:srcRect l="49846" t="22640" b="36182"/>
            <a:stretch/>
          </p:blipFill>
          <p:spPr>
            <a:xfrm>
              <a:off x="19437128" y="14744536"/>
              <a:ext cx="13614958" cy="7659452"/>
            </a:xfrm>
            <a:prstGeom prst="rect">
              <a:avLst/>
            </a:prstGeom>
          </p:spPr>
        </p:pic>
        <p:grpSp>
          <p:nvGrpSpPr>
            <p:cNvPr id="6" name="Group 5">
              <a:extLst>
                <a:ext uri="{FF2B5EF4-FFF2-40B4-BE49-F238E27FC236}">
                  <a16:creationId xmlns:a16="http://schemas.microsoft.com/office/drawing/2014/main" xmlns="" id="{6F549955-F2EE-4F49-AB3F-6A98780F26F3}"/>
                </a:ext>
              </a:extLst>
            </p:cNvPr>
            <p:cNvGrpSpPr/>
            <p:nvPr/>
          </p:nvGrpSpPr>
          <p:grpSpPr>
            <a:xfrm>
              <a:off x="19437126" y="14248325"/>
              <a:ext cx="15107320" cy="9642456"/>
              <a:chOff x="24951460" y="17723444"/>
              <a:chExt cx="20143093" cy="12856614"/>
            </a:xfrm>
          </p:grpSpPr>
          <p:sp>
            <p:nvSpPr>
              <p:cNvPr id="8" name="TextBox 7">
                <a:extLst>
                  <a:ext uri="{FF2B5EF4-FFF2-40B4-BE49-F238E27FC236}">
                    <a16:creationId xmlns:a16="http://schemas.microsoft.com/office/drawing/2014/main" xmlns="" id="{34E604E5-4064-4394-9315-AA76A14FFDAE}"/>
                  </a:ext>
                </a:extLst>
              </p:cNvPr>
              <p:cNvSpPr txBox="1"/>
              <p:nvPr/>
            </p:nvSpPr>
            <p:spPr>
              <a:xfrm>
                <a:off x="27478520" y="28423494"/>
                <a:ext cx="17616033" cy="2156564"/>
              </a:xfrm>
              <a:prstGeom prst="rect">
                <a:avLst/>
              </a:prstGeom>
              <a:noFill/>
            </p:spPr>
            <p:txBody>
              <a:bodyPr wrap="none" rtlCol="0">
                <a:spAutoFit/>
              </a:bodyPr>
              <a:lstStyle/>
              <a:p>
                <a:r>
                  <a:rPr lang="en-US" sz="1600" b="1" baseline="30000" dirty="0">
                    <a:solidFill>
                      <a:srgbClr val="0000FF"/>
                    </a:solidFill>
                  </a:rPr>
                  <a:t>d</a:t>
                </a:r>
                <a:r>
                  <a:rPr lang="en-US" sz="1600" b="1" dirty="0">
                    <a:solidFill>
                      <a:srgbClr val="0000FF"/>
                    </a:solidFill>
                  </a:rPr>
                  <a:t>α-catenin</a:t>
                </a:r>
                <a:r>
                  <a:rPr lang="en-US" sz="1600" b="1" dirty="0"/>
                  <a:t> in </a:t>
                </a:r>
                <a:r>
                  <a:rPr lang="en-US" sz="1600" b="1" baseline="30000" dirty="0" err="1"/>
                  <a:t>d</a:t>
                </a:r>
                <a:r>
                  <a:rPr lang="en-US" sz="1600" b="1" dirty="0" err="1"/>
                  <a:t>A</a:t>
                </a:r>
                <a:r>
                  <a:rPr lang="en-US" sz="1600" b="1" baseline="30000" dirty="0" err="1"/>
                  <a:t>h</a:t>
                </a:r>
                <a:r>
                  <a:rPr lang="en-US" sz="1600" b="1" dirty="0" err="1"/>
                  <a:t>B</a:t>
                </a:r>
                <a:r>
                  <a:rPr lang="en-US" sz="1600" b="1" baseline="30000" dirty="0" err="1"/>
                  <a:t>h</a:t>
                </a:r>
                <a:r>
                  <a:rPr lang="en-US" sz="1600" b="1" dirty="0" err="1"/>
                  <a:t>E</a:t>
                </a:r>
                <a:r>
                  <a:rPr lang="en-US" sz="1600" b="1" dirty="0"/>
                  <a:t> complex</a:t>
                </a:r>
              </a:p>
            </p:txBody>
          </p:sp>
          <p:sp>
            <p:nvSpPr>
              <p:cNvPr id="19" name="TextBox 18">
                <a:extLst>
                  <a:ext uri="{FF2B5EF4-FFF2-40B4-BE49-F238E27FC236}">
                    <a16:creationId xmlns:a16="http://schemas.microsoft.com/office/drawing/2014/main" xmlns="" id="{B3641217-5DDF-448A-B134-03EDF2E5C528}"/>
                  </a:ext>
                </a:extLst>
              </p:cNvPr>
              <p:cNvSpPr txBox="1"/>
              <p:nvPr/>
            </p:nvSpPr>
            <p:spPr>
              <a:xfrm flipH="1">
                <a:off x="24951460" y="17723444"/>
                <a:ext cx="1403049" cy="2462215"/>
              </a:xfrm>
              <a:prstGeom prst="rect">
                <a:avLst/>
              </a:prstGeom>
              <a:noFill/>
            </p:spPr>
            <p:txBody>
              <a:bodyPr wrap="square" rtlCol="0">
                <a:spAutoFit/>
              </a:bodyPr>
              <a:lstStyle/>
              <a:p>
                <a:r>
                  <a:rPr lang="en-US" sz="1200" b="1" dirty="0"/>
                  <a:t>D</a:t>
                </a:r>
              </a:p>
            </p:txBody>
          </p:sp>
        </p:grpSp>
        <p:grpSp>
          <p:nvGrpSpPr>
            <p:cNvPr id="26" name="Group 25">
              <a:extLst>
                <a:ext uri="{FF2B5EF4-FFF2-40B4-BE49-F238E27FC236}">
                  <a16:creationId xmlns:a16="http://schemas.microsoft.com/office/drawing/2014/main" xmlns="" id="{F13DA957-7AD5-4C47-BE65-8F7C46D6F5F7}"/>
                </a:ext>
              </a:extLst>
            </p:cNvPr>
            <p:cNvGrpSpPr/>
            <p:nvPr/>
          </p:nvGrpSpPr>
          <p:grpSpPr>
            <a:xfrm>
              <a:off x="25141825" y="14295259"/>
              <a:ext cx="9429177" cy="8281182"/>
              <a:chOff x="25141825" y="14295259"/>
              <a:chExt cx="9429177" cy="8281182"/>
            </a:xfrm>
          </p:grpSpPr>
          <p:sp>
            <p:nvSpPr>
              <p:cNvPr id="40" name="TextBox 39">
                <a:extLst>
                  <a:ext uri="{FF2B5EF4-FFF2-40B4-BE49-F238E27FC236}">
                    <a16:creationId xmlns:a16="http://schemas.microsoft.com/office/drawing/2014/main" xmlns="" id="{A2AEA0A8-C7E0-450F-8EED-C23F2A05E172}"/>
                  </a:ext>
                </a:extLst>
              </p:cNvPr>
              <p:cNvSpPr txBox="1"/>
              <p:nvPr/>
            </p:nvSpPr>
            <p:spPr>
              <a:xfrm>
                <a:off x="25141825" y="14450772"/>
                <a:ext cx="1979173" cy="1969774"/>
              </a:xfrm>
              <a:prstGeom prst="rect">
                <a:avLst/>
              </a:prstGeom>
              <a:noFill/>
            </p:spPr>
            <p:txBody>
              <a:bodyPr wrap="none" rtlCol="0">
                <a:spAutoFit/>
              </a:bodyPr>
              <a:lstStyle/>
              <a:p>
                <a:r>
                  <a:rPr lang="en-US" sz="1320" b="1" dirty="0">
                    <a:solidFill>
                      <a:srgbClr val="0000FF"/>
                    </a:solidFill>
                  </a:rPr>
                  <a:t>N</a:t>
                </a:r>
              </a:p>
            </p:txBody>
          </p:sp>
          <p:sp>
            <p:nvSpPr>
              <p:cNvPr id="45" name="TextBox 44">
                <a:extLst>
                  <a:ext uri="{FF2B5EF4-FFF2-40B4-BE49-F238E27FC236}">
                    <a16:creationId xmlns:a16="http://schemas.microsoft.com/office/drawing/2014/main" xmlns="" id="{5F92DE14-4730-46EF-A075-9015BA18B9DD}"/>
                  </a:ext>
                </a:extLst>
              </p:cNvPr>
              <p:cNvSpPr txBox="1"/>
              <p:nvPr/>
            </p:nvSpPr>
            <p:spPr>
              <a:xfrm>
                <a:off x="29948376" y="20606667"/>
                <a:ext cx="3261572" cy="1969774"/>
              </a:xfrm>
              <a:prstGeom prst="rect">
                <a:avLst/>
              </a:prstGeom>
              <a:noFill/>
            </p:spPr>
            <p:txBody>
              <a:bodyPr wrap="none" rtlCol="0">
                <a:spAutoFit/>
              </a:bodyPr>
              <a:lstStyle/>
              <a:p>
                <a:r>
                  <a:rPr lang="en-US" sz="1320" b="1" dirty="0">
                    <a:solidFill>
                      <a:srgbClr val="FA3C00"/>
                    </a:solidFill>
                  </a:rPr>
                  <a:t>ABD</a:t>
                </a:r>
              </a:p>
            </p:txBody>
          </p:sp>
          <p:sp>
            <p:nvSpPr>
              <p:cNvPr id="46" name="TextBox 45">
                <a:extLst>
                  <a:ext uri="{FF2B5EF4-FFF2-40B4-BE49-F238E27FC236}">
                    <a16:creationId xmlns:a16="http://schemas.microsoft.com/office/drawing/2014/main" xmlns="" id="{0D6074E7-6973-4EBD-B682-EBF7D66A8595}"/>
                  </a:ext>
                </a:extLst>
              </p:cNvPr>
              <p:cNvSpPr txBox="1"/>
              <p:nvPr/>
            </p:nvSpPr>
            <p:spPr>
              <a:xfrm>
                <a:off x="32356721" y="15730526"/>
                <a:ext cx="2214281" cy="1969774"/>
              </a:xfrm>
              <a:prstGeom prst="rect">
                <a:avLst/>
              </a:prstGeom>
              <a:noFill/>
            </p:spPr>
            <p:txBody>
              <a:bodyPr wrap="none" rtlCol="0">
                <a:spAutoFit/>
              </a:bodyPr>
              <a:lstStyle/>
              <a:p>
                <a:r>
                  <a:rPr lang="en-US" sz="1320" b="1" dirty="0">
                    <a:solidFill>
                      <a:srgbClr val="00B800"/>
                    </a:solidFill>
                  </a:rPr>
                  <a:t>M</a:t>
                </a:r>
              </a:p>
            </p:txBody>
          </p:sp>
          <p:sp>
            <p:nvSpPr>
              <p:cNvPr id="48" name="TextBox 47">
                <a:extLst>
                  <a:ext uri="{FF2B5EF4-FFF2-40B4-BE49-F238E27FC236}">
                    <a16:creationId xmlns:a16="http://schemas.microsoft.com/office/drawing/2014/main" xmlns="" id="{B941D8EA-32EB-44FF-B4A0-63696936AE90}"/>
                  </a:ext>
                </a:extLst>
              </p:cNvPr>
              <p:cNvSpPr txBox="1"/>
              <p:nvPr/>
            </p:nvSpPr>
            <p:spPr>
              <a:xfrm>
                <a:off x="28198093" y="14295259"/>
                <a:ext cx="3669828" cy="1969774"/>
              </a:xfrm>
              <a:prstGeom prst="rect">
                <a:avLst/>
              </a:prstGeom>
              <a:noFill/>
            </p:spPr>
            <p:txBody>
              <a:bodyPr wrap="square" rtlCol="0">
                <a:spAutoFit/>
              </a:bodyPr>
              <a:lstStyle/>
              <a:p>
                <a:endParaRPr lang="en-US" sz="1320" b="1" dirty="0">
                  <a:solidFill>
                    <a:srgbClr val="00C1EE"/>
                  </a:solidFill>
                </a:endParaRPr>
              </a:p>
            </p:txBody>
          </p:sp>
        </p:grpSp>
      </p:grpSp>
      <p:sp>
        <p:nvSpPr>
          <p:cNvPr id="9" name="Rectangle 8">
            <a:extLst>
              <a:ext uri="{FF2B5EF4-FFF2-40B4-BE49-F238E27FC236}">
                <a16:creationId xmlns:a16="http://schemas.microsoft.com/office/drawing/2014/main" xmlns="" id="{983EBEB1-A4BC-4B84-B54A-C7BA7F246518}"/>
              </a:ext>
            </a:extLst>
          </p:cNvPr>
          <p:cNvSpPr/>
          <p:nvPr/>
        </p:nvSpPr>
        <p:spPr>
          <a:xfrm>
            <a:off x="862529" y="256650"/>
            <a:ext cx="8659719" cy="830997"/>
          </a:xfrm>
          <a:prstGeom prst="rect">
            <a:avLst/>
          </a:prstGeom>
        </p:spPr>
        <p:txBody>
          <a:bodyPr wrap="square">
            <a:spAutoFit/>
          </a:bodyPr>
          <a:lstStyle/>
          <a:p>
            <a:r>
              <a:rPr lang="en-US" sz="2400" b="1" dirty="0"/>
              <a:t>Conformation of α-Catenin within the ABE complex: </a:t>
            </a:r>
          </a:p>
          <a:p>
            <a:r>
              <a:rPr lang="en-US" sz="2400" b="1" dirty="0">
                <a:solidFill>
                  <a:srgbClr val="FF0000"/>
                </a:solidFill>
              </a:rPr>
              <a:t>A Dynamic Ensemble of Multiple Domain Configurations.</a:t>
            </a:r>
          </a:p>
        </p:txBody>
      </p:sp>
      <p:pic>
        <p:nvPicPr>
          <p:cNvPr id="1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496916" y="303258"/>
            <a:ext cx="406400" cy="406400"/>
          </a:xfrm>
          <a:prstGeom prst="rect">
            <a:avLst/>
          </a:prstGeom>
        </p:spPr>
      </p:pic>
    </p:spTree>
    <p:extLst>
      <p:ext uri="{BB962C8B-B14F-4D97-AF65-F5344CB8AC3E}">
        <p14:creationId xmlns:p14="http://schemas.microsoft.com/office/powerpoint/2010/main" val="35002217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270"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xmlns="" id="{524D6D5E-6422-4BF4-86B9-CEB1F49BA3C2}"/>
              </a:ext>
            </a:extLst>
          </p:cNvPr>
          <p:cNvPicPr>
            <a:picLocks noChangeAspect="1"/>
          </p:cNvPicPr>
          <p:nvPr/>
        </p:nvPicPr>
        <p:blipFill rotWithShape="1">
          <a:blip r:embed="rId5"/>
          <a:srcRect l="5292" t="10670" r="17894" b="19420"/>
          <a:stretch/>
        </p:blipFill>
        <p:spPr>
          <a:xfrm rot="21096708">
            <a:off x="3518652" y="4127927"/>
            <a:ext cx="2106693" cy="1949224"/>
          </a:xfrm>
          <a:prstGeom prst="rect">
            <a:avLst/>
          </a:prstGeom>
        </p:spPr>
      </p:pic>
      <p:pic>
        <p:nvPicPr>
          <p:cNvPr id="19" name="Picture 18">
            <a:extLst>
              <a:ext uri="{FF2B5EF4-FFF2-40B4-BE49-F238E27FC236}">
                <a16:creationId xmlns:a16="http://schemas.microsoft.com/office/drawing/2014/main" xmlns="" id="{63B113DC-0443-40D9-8F72-6A2E6038B150}"/>
              </a:ext>
            </a:extLst>
          </p:cNvPr>
          <p:cNvPicPr>
            <a:picLocks noChangeAspect="1"/>
          </p:cNvPicPr>
          <p:nvPr/>
        </p:nvPicPr>
        <p:blipFill rotWithShape="1">
          <a:blip r:embed="rId6"/>
          <a:srcRect l="4611" t="13151" r="10566" b="17710"/>
          <a:stretch/>
        </p:blipFill>
        <p:spPr>
          <a:xfrm rot="20522576">
            <a:off x="6206752" y="4162326"/>
            <a:ext cx="2314984" cy="1880427"/>
          </a:xfrm>
          <a:prstGeom prst="rect">
            <a:avLst/>
          </a:prstGeom>
        </p:spPr>
      </p:pic>
      <p:pic>
        <p:nvPicPr>
          <p:cNvPr id="20" name="Picture 19">
            <a:extLst>
              <a:ext uri="{FF2B5EF4-FFF2-40B4-BE49-F238E27FC236}">
                <a16:creationId xmlns:a16="http://schemas.microsoft.com/office/drawing/2014/main" xmlns="" id="{892896D2-E2DB-4C2C-81CC-A58A391A0F1B}"/>
              </a:ext>
            </a:extLst>
          </p:cNvPr>
          <p:cNvPicPr>
            <a:picLocks noChangeAspect="1"/>
          </p:cNvPicPr>
          <p:nvPr/>
        </p:nvPicPr>
        <p:blipFill rotWithShape="1">
          <a:blip r:embed="rId7">
            <a:extLst>
              <a:ext uri="{28A0092B-C50C-407E-A947-70E740481C1C}">
                <a14:useLocalDpi xmlns:a14="http://schemas.microsoft.com/office/drawing/2010/main" val="0"/>
              </a:ext>
            </a:extLst>
          </a:blip>
          <a:srcRect l="7363" t="35524" r="72836" b="39404"/>
          <a:stretch/>
        </p:blipFill>
        <p:spPr>
          <a:xfrm rot="19781766">
            <a:off x="834392" y="4097103"/>
            <a:ext cx="2040130" cy="1726528"/>
          </a:xfrm>
          <a:prstGeom prst="rect">
            <a:avLst/>
          </a:prstGeom>
        </p:spPr>
      </p:pic>
      <p:graphicFrame>
        <p:nvGraphicFramePr>
          <p:cNvPr id="22" name="Object 21">
            <a:extLst>
              <a:ext uri="{FF2B5EF4-FFF2-40B4-BE49-F238E27FC236}">
                <a16:creationId xmlns:a16="http://schemas.microsoft.com/office/drawing/2014/main" xmlns="" id="{FE429142-3371-4B56-B02D-BCE7CE17C5F2}"/>
              </a:ext>
            </a:extLst>
          </p:cNvPr>
          <p:cNvGraphicFramePr>
            <a:graphicFrameLocks noChangeAspect="1"/>
          </p:cNvGraphicFramePr>
          <p:nvPr>
            <p:extLst>
              <p:ext uri="{D42A27DB-BD31-4B8C-83A1-F6EECF244321}">
                <p14:modId xmlns:p14="http://schemas.microsoft.com/office/powerpoint/2010/main" val="3783443135"/>
              </p:ext>
            </p:extLst>
          </p:nvPr>
        </p:nvGraphicFramePr>
        <p:xfrm>
          <a:off x="538181" y="1266201"/>
          <a:ext cx="3889496" cy="2653227"/>
        </p:xfrm>
        <a:graphic>
          <a:graphicData uri="http://schemas.openxmlformats.org/presentationml/2006/ole">
            <mc:AlternateContent xmlns:mc="http://schemas.openxmlformats.org/markup-compatibility/2006">
              <mc:Choice xmlns:v="urn:schemas-microsoft-com:vml" Requires="v">
                <p:oleObj spid="_x0000_s17480" name="Graph" r:id="rId8" imgW="3718440" imgH="2895480" progId="Origin50.Graph">
                  <p:embed/>
                </p:oleObj>
              </mc:Choice>
              <mc:Fallback>
                <p:oleObj name="Graph" r:id="rId8" imgW="3718440" imgH="2895480" progId="Origin50.Graph">
                  <p:embed/>
                  <p:pic>
                    <p:nvPicPr>
                      <p:cNvPr id="22" name="Object 21">
                        <a:extLst>
                          <a:ext uri="{FF2B5EF4-FFF2-40B4-BE49-F238E27FC236}">
                            <a16:creationId xmlns:a16="http://schemas.microsoft.com/office/drawing/2014/main" xmlns="" id="{1226D8B5-3A1F-4E09-9219-95C878FE980E}"/>
                          </a:ext>
                        </a:extLst>
                      </p:cNvPr>
                      <p:cNvPicPr/>
                      <p:nvPr/>
                    </p:nvPicPr>
                    <p:blipFill>
                      <a:blip r:embed="rId9"/>
                      <a:stretch>
                        <a:fillRect/>
                      </a:stretch>
                    </p:blipFill>
                    <p:spPr>
                      <a:xfrm>
                        <a:off x="538181" y="1266201"/>
                        <a:ext cx="3889496" cy="2653227"/>
                      </a:xfrm>
                      <a:prstGeom prst="rect">
                        <a:avLst/>
                      </a:prstGeom>
                    </p:spPr>
                  </p:pic>
                </p:oleObj>
              </mc:Fallback>
            </mc:AlternateContent>
          </a:graphicData>
        </a:graphic>
      </p:graphicFrame>
      <p:graphicFrame>
        <p:nvGraphicFramePr>
          <p:cNvPr id="25" name="Object 24">
            <a:extLst>
              <a:ext uri="{FF2B5EF4-FFF2-40B4-BE49-F238E27FC236}">
                <a16:creationId xmlns:a16="http://schemas.microsoft.com/office/drawing/2014/main" xmlns="" id="{0C9A50AA-BF63-4C4E-975B-E4DAB3F8F5A6}"/>
              </a:ext>
            </a:extLst>
          </p:cNvPr>
          <p:cNvGraphicFramePr>
            <a:graphicFrameLocks noChangeAspect="1"/>
          </p:cNvGraphicFramePr>
          <p:nvPr>
            <p:extLst>
              <p:ext uri="{D42A27DB-BD31-4B8C-83A1-F6EECF244321}">
                <p14:modId xmlns:p14="http://schemas.microsoft.com/office/powerpoint/2010/main" val="3580800106"/>
              </p:ext>
            </p:extLst>
          </p:nvPr>
        </p:nvGraphicFramePr>
        <p:xfrm>
          <a:off x="4716323" y="1144412"/>
          <a:ext cx="3889496" cy="2706854"/>
        </p:xfrm>
        <a:graphic>
          <a:graphicData uri="http://schemas.openxmlformats.org/presentationml/2006/ole">
            <mc:AlternateContent xmlns:mc="http://schemas.openxmlformats.org/markup-compatibility/2006">
              <mc:Choice xmlns:v="urn:schemas-microsoft-com:vml" Requires="v">
                <p:oleObj spid="_x0000_s17481" name="Graph" r:id="rId10" imgW="3718440" imgH="2895480" progId="Origin50.Graph">
                  <p:embed/>
                </p:oleObj>
              </mc:Choice>
              <mc:Fallback>
                <p:oleObj name="Graph" r:id="rId10" imgW="3718440" imgH="2895480" progId="Origin50.Graph">
                  <p:embed/>
                  <p:pic>
                    <p:nvPicPr>
                      <p:cNvPr id="21" name="Object 20">
                        <a:extLst>
                          <a:ext uri="{FF2B5EF4-FFF2-40B4-BE49-F238E27FC236}">
                            <a16:creationId xmlns:a16="http://schemas.microsoft.com/office/drawing/2014/main" xmlns="" id="{A43AEE07-24DF-4885-B9A8-67FA4038EEC5}"/>
                          </a:ext>
                        </a:extLst>
                      </p:cNvPr>
                      <p:cNvPicPr/>
                      <p:nvPr/>
                    </p:nvPicPr>
                    <p:blipFill>
                      <a:blip r:embed="rId11"/>
                      <a:stretch>
                        <a:fillRect/>
                      </a:stretch>
                    </p:blipFill>
                    <p:spPr>
                      <a:xfrm>
                        <a:off x="4716323" y="1144412"/>
                        <a:ext cx="3889496" cy="2706854"/>
                      </a:xfrm>
                      <a:prstGeom prst="rect">
                        <a:avLst/>
                      </a:prstGeom>
                    </p:spPr>
                  </p:pic>
                </p:oleObj>
              </mc:Fallback>
            </mc:AlternateContent>
          </a:graphicData>
        </a:graphic>
      </p:graphicFrame>
      <p:sp>
        <p:nvSpPr>
          <p:cNvPr id="35" name="TextBox 34">
            <a:extLst>
              <a:ext uri="{FF2B5EF4-FFF2-40B4-BE49-F238E27FC236}">
                <a16:creationId xmlns:a16="http://schemas.microsoft.com/office/drawing/2014/main" xmlns="" id="{C3F07F84-ABD6-429B-9D9F-96774FC95D79}"/>
              </a:ext>
            </a:extLst>
          </p:cNvPr>
          <p:cNvSpPr txBox="1"/>
          <p:nvPr/>
        </p:nvSpPr>
        <p:spPr>
          <a:xfrm>
            <a:off x="541004" y="549322"/>
            <a:ext cx="7773346" cy="830997"/>
          </a:xfrm>
          <a:prstGeom prst="rect">
            <a:avLst/>
          </a:prstGeom>
          <a:noFill/>
        </p:spPr>
        <p:txBody>
          <a:bodyPr wrap="none" rtlCol="0">
            <a:spAutoFit/>
          </a:bodyPr>
          <a:lstStyle/>
          <a:p>
            <a:r>
              <a:rPr lang="en-US" sz="2400" b="1" dirty="0"/>
              <a:t>Conformational flexibility of </a:t>
            </a:r>
            <a:r>
              <a:rPr lang="en-US" sz="2400" b="1" baseline="30000" dirty="0">
                <a:solidFill>
                  <a:srgbClr val="FF0000"/>
                </a:solidFill>
              </a:rPr>
              <a:t>d</a:t>
            </a:r>
            <a:r>
              <a:rPr lang="en-US" sz="2400" b="1" dirty="0">
                <a:solidFill>
                  <a:srgbClr val="FF0000"/>
                </a:solidFill>
              </a:rPr>
              <a:t>α-catenin within ABE </a:t>
            </a:r>
            <a:r>
              <a:rPr lang="en-US" sz="2400" b="1" dirty="0" smtClean="0">
                <a:solidFill>
                  <a:srgbClr val="FF0000"/>
                </a:solidFill>
              </a:rPr>
              <a:t>complex</a:t>
            </a:r>
          </a:p>
          <a:p>
            <a:r>
              <a:rPr lang="en-US" sz="2400" b="1" dirty="0" smtClean="0"/>
              <a:t>EOM analysis </a:t>
            </a:r>
            <a:endParaRPr lang="en-US" sz="2400" b="1" dirty="0"/>
          </a:p>
        </p:txBody>
      </p:sp>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199419" y="212697"/>
            <a:ext cx="406400" cy="406400"/>
          </a:xfrm>
          <a:prstGeom prst="rect">
            <a:avLst/>
          </a:prstGeom>
        </p:spPr>
      </p:pic>
    </p:spTree>
    <p:extLst>
      <p:ext uri="{BB962C8B-B14F-4D97-AF65-F5344CB8AC3E}">
        <p14:creationId xmlns:p14="http://schemas.microsoft.com/office/powerpoint/2010/main" val="11967121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1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xmlns="" id="{40483F6C-0E20-4C49-B56C-DAD5F1E12FB5}"/>
              </a:ext>
            </a:extLst>
          </p:cNvPr>
          <p:cNvGraphicFramePr>
            <a:graphicFrameLocks noChangeAspect="1"/>
          </p:cNvGraphicFramePr>
          <p:nvPr>
            <p:extLst>
              <p:ext uri="{D42A27DB-BD31-4B8C-83A1-F6EECF244321}">
                <p14:modId xmlns:p14="http://schemas.microsoft.com/office/powerpoint/2010/main" val="1953988775"/>
              </p:ext>
            </p:extLst>
          </p:nvPr>
        </p:nvGraphicFramePr>
        <p:xfrm>
          <a:off x="5892515" y="1244330"/>
          <a:ext cx="3370898" cy="2625328"/>
        </p:xfrm>
        <a:graphic>
          <a:graphicData uri="http://schemas.openxmlformats.org/presentationml/2006/ole">
            <mc:AlternateContent xmlns:mc="http://schemas.openxmlformats.org/markup-compatibility/2006">
              <mc:Choice xmlns:v="urn:schemas-microsoft-com:vml" Requires="v">
                <p:oleObj spid="_x0000_s10374" name="Graph" r:id="rId8" imgW="3718440" imgH="2895480" progId="Origin50.Graph">
                  <p:embed/>
                </p:oleObj>
              </mc:Choice>
              <mc:Fallback>
                <p:oleObj name="Graph" r:id="rId8" imgW="3718440" imgH="2895480" progId="Origin50.Graph">
                  <p:embed/>
                  <p:pic>
                    <p:nvPicPr>
                      <p:cNvPr id="2" name="Object 1">
                        <a:extLst>
                          <a:ext uri="{FF2B5EF4-FFF2-40B4-BE49-F238E27FC236}">
                            <a16:creationId xmlns:a16="http://schemas.microsoft.com/office/drawing/2014/main" xmlns="" id="{40483F6C-0E20-4C49-B56C-DAD5F1E12FB5}"/>
                          </a:ext>
                        </a:extLst>
                      </p:cNvPr>
                      <p:cNvPicPr/>
                      <p:nvPr/>
                    </p:nvPicPr>
                    <p:blipFill>
                      <a:blip r:embed="rId9"/>
                      <a:stretch>
                        <a:fillRect/>
                      </a:stretch>
                    </p:blipFill>
                    <p:spPr>
                      <a:xfrm>
                        <a:off x="5892515" y="1244330"/>
                        <a:ext cx="3370898" cy="2625328"/>
                      </a:xfrm>
                      <a:prstGeom prst="rect">
                        <a:avLst/>
                      </a:prstGeom>
                    </p:spPr>
                  </p:pic>
                </p:oleObj>
              </mc:Fallback>
            </mc:AlternateContent>
          </a:graphicData>
        </a:graphic>
      </p:graphicFrame>
      <p:graphicFrame>
        <p:nvGraphicFramePr>
          <p:cNvPr id="24" name="Object 23">
            <a:extLst>
              <a:ext uri="{FF2B5EF4-FFF2-40B4-BE49-F238E27FC236}">
                <a16:creationId xmlns:a16="http://schemas.microsoft.com/office/drawing/2014/main" xmlns="" id="{FD8453FB-FA4B-421C-9B54-015C2F05EFDD}"/>
              </a:ext>
            </a:extLst>
          </p:cNvPr>
          <p:cNvGraphicFramePr>
            <a:graphicFrameLocks noChangeAspect="1"/>
          </p:cNvGraphicFramePr>
          <p:nvPr>
            <p:extLst>
              <p:ext uri="{D42A27DB-BD31-4B8C-83A1-F6EECF244321}">
                <p14:modId xmlns:p14="http://schemas.microsoft.com/office/powerpoint/2010/main" val="3312905330"/>
              </p:ext>
            </p:extLst>
          </p:nvPr>
        </p:nvGraphicFramePr>
        <p:xfrm>
          <a:off x="-117538" y="1250859"/>
          <a:ext cx="3370899" cy="2625329"/>
        </p:xfrm>
        <a:graphic>
          <a:graphicData uri="http://schemas.openxmlformats.org/presentationml/2006/ole">
            <mc:AlternateContent xmlns:mc="http://schemas.openxmlformats.org/markup-compatibility/2006">
              <mc:Choice xmlns:v="urn:schemas-microsoft-com:vml" Requires="v">
                <p:oleObj spid="_x0000_s10375" name="Graph" r:id="rId10" imgW="3718440" imgH="2895480" progId="Origin50.Graph">
                  <p:embed/>
                </p:oleObj>
              </mc:Choice>
              <mc:Fallback>
                <p:oleObj name="Graph" r:id="rId10" imgW="3718440" imgH="2895480" progId="Origin50.Graph">
                  <p:embed/>
                  <p:pic>
                    <p:nvPicPr>
                      <p:cNvPr id="24" name="Object 23">
                        <a:extLst>
                          <a:ext uri="{FF2B5EF4-FFF2-40B4-BE49-F238E27FC236}">
                            <a16:creationId xmlns:a16="http://schemas.microsoft.com/office/drawing/2014/main" xmlns="" id="{FD8453FB-FA4B-421C-9B54-015C2F05EFDD}"/>
                          </a:ext>
                        </a:extLst>
                      </p:cNvPr>
                      <p:cNvPicPr/>
                      <p:nvPr/>
                    </p:nvPicPr>
                    <p:blipFill>
                      <a:blip r:embed="rId11"/>
                      <a:stretch>
                        <a:fillRect/>
                      </a:stretch>
                    </p:blipFill>
                    <p:spPr>
                      <a:xfrm>
                        <a:off x="-117538" y="1250859"/>
                        <a:ext cx="3370899" cy="2625329"/>
                      </a:xfrm>
                      <a:prstGeom prst="rect">
                        <a:avLst/>
                      </a:prstGeom>
                    </p:spPr>
                  </p:pic>
                </p:oleObj>
              </mc:Fallback>
            </mc:AlternateContent>
          </a:graphicData>
        </a:graphic>
      </p:graphicFrame>
      <p:graphicFrame>
        <p:nvGraphicFramePr>
          <p:cNvPr id="25" name="Object 24">
            <a:extLst>
              <a:ext uri="{FF2B5EF4-FFF2-40B4-BE49-F238E27FC236}">
                <a16:creationId xmlns:a16="http://schemas.microsoft.com/office/drawing/2014/main" xmlns="" id="{B754AAA9-F521-4A42-A3B3-CB3F7C500A29}"/>
              </a:ext>
            </a:extLst>
          </p:cNvPr>
          <p:cNvGraphicFramePr>
            <a:graphicFrameLocks noChangeAspect="1"/>
          </p:cNvGraphicFramePr>
          <p:nvPr>
            <p:extLst>
              <p:ext uri="{D42A27DB-BD31-4B8C-83A1-F6EECF244321}">
                <p14:modId xmlns:p14="http://schemas.microsoft.com/office/powerpoint/2010/main" val="3262349706"/>
              </p:ext>
            </p:extLst>
          </p:nvPr>
        </p:nvGraphicFramePr>
        <p:xfrm>
          <a:off x="2889187" y="1248270"/>
          <a:ext cx="3371850" cy="2624138"/>
        </p:xfrm>
        <a:graphic>
          <a:graphicData uri="http://schemas.openxmlformats.org/presentationml/2006/ole">
            <mc:AlternateContent xmlns:mc="http://schemas.openxmlformats.org/markup-compatibility/2006">
              <mc:Choice xmlns:v="urn:schemas-microsoft-com:vml" Requires="v">
                <p:oleObj spid="_x0000_s10376" name="Graph" r:id="rId12" imgW="3718440" imgH="2895480" progId="Origin50.Graph">
                  <p:embed/>
                </p:oleObj>
              </mc:Choice>
              <mc:Fallback>
                <p:oleObj name="Graph" r:id="rId12" imgW="3718440" imgH="2895480" progId="Origin50.Graph">
                  <p:embed/>
                  <p:pic>
                    <p:nvPicPr>
                      <p:cNvPr id="25" name="Object 24">
                        <a:extLst>
                          <a:ext uri="{FF2B5EF4-FFF2-40B4-BE49-F238E27FC236}">
                            <a16:creationId xmlns:a16="http://schemas.microsoft.com/office/drawing/2014/main" xmlns="" id="{B754AAA9-F521-4A42-A3B3-CB3F7C500A29}"/>
                          </a:ext>
                        </a:extLst>
                      </p:cNvPr>
                      <p:cNvPicPr/>
                      <p:nvPr/>
                    </p:nvPicPr>
                    <p:blipFill>
                      <a:blip r:embed="rId13"/>
                      <a:stretch>
                        <a:fillRect/>
                      </a:stretch>
                    </p:blipFill>
                    <p:spPr>
                      <a:xfrm>
                        <a:off x="2889187" y="1248270"/>
                        <a:ext cx="3371850" cy="262413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xmlns="" id="{8F66CBDD-CF4F-483C-916D-F5AA0B58D903}"/>
              </a:ext>
            </a:extLst>
          </p:cNvPr>
          <p:cNvPicPr>
            <a:picLocks noChangeAspect="1"/>
          </p:cNvPicPr>
          <p:nvPr/>
        </p:nvPicPr>
        <p:blipFill rotWithShape="1">
          <a:blip r:embed="rId14">
            <a:extLst>
              <a:ext uri="{28A0092B-C50C-407E-A947-70E740481C1C}">
                <a14:useLocalDpi xmlns:a14="http://schemas.microsoft.com/office/drawing/2010/main" val="0"/>
              </a:ext>
            </a:extLst>
          </a:blip>
          <a:srcRect l="13333" t="23689" r="56795" b="43115"/>
          <a:stretch/>
        </p:blipFill>
        <p:spPr>
          <a:xfrm>
            <a:off x="205490" y="4089925"/>
            <a:ext cx="3047871" cy="1721789"/>
          </a:xfrm>
          <a:prstGeom prst="rect">
            <a:avLst/>
          </a:prstGeom>
        </p:spPr>
      </p:pic>
      <p:pic>
        <p:nvPicPr>
          <p:cNvPr id="7" name="Picture 6">
            <a:extLst>
              <a:ext uri="{FF2B5EF4-FFF2-40B4-BE49-F238E27FC236}">
                <a16:creationId xmlns:a16="http://schemas.microsoft.com/office/drawing/2014/main" xmlns="" id="{3A943C47-C7FA-4249-A697-52016416B164}"/>
              </a:ext>
            </a:extLst>
          </p:cNvPr>
          <p:cNvPicPr>
            <a:picLocks noChangeAspect="1"/>
          </p:cNvPicPr>
          <p:nvPr/>
        </p:nvPicPr>
        <p:blipFill rotWithShape="1">
          <a:blip r:embed="rId14">
            <a:extLst>
              <a:ext uri="{28A0092B-C50C-407E-A947-70E740481C1C}">
                <a14:useLocalDpi xmlns:a14="http://schemas.microsoft.com/office/drawing/2010/main" val="0"/>
              </a:ext>
            </a:extLst>
          </a:blip>
          <a:srcRect l="14500" t="62541" r="58250" b="4263"/>
          <a:stretch/>
        </p:blipFill>
        <p:spPr>
          <a:xfrm>
            <a:off x="3372305" y="4089923"/>
            <a:ext cx="2780371" cy="1721789"/>
          </a:xfrm>
          <a:prstGeom prst="rect">
            <a:avLst/>
          </a:prstGeom>
        </p:spPr>
      </p:pic>
      <p:pic>
        <p:nvPicPr>
          <p:cNvPr id="9" name="Picture 8">
            <a:extLst>
              <a:ext uri="{FF2B5EF4-FFF2-40B4-BE49-F238E27FC236}">
                <a16:creationId xmlns:a16="http://schemas.microsoft.com/office/drawing/2014/main" xmlns="" id="{4A0BD344-CBA2-4A3B-A532-A4F4E1796023}"/>
              </a:ext>
            </a:extLst>
          </p:cNvPr>
          <p:cNvPicPr>
            <a:picLocks noChangeAspect="1"/>
          </p:cNvPicPr>
          <p:nvPr/>
        </p:nvPicPr>
        <p:blipFill rotWithShape="1">
          <a:blip r:embed="rId14">
            <a:extLst>
              <a:ext uri="{28A0092B-C50C-407E-A947-70E740481C1C}">
                <a14:useLocalDpi xmlns:a14="http://schemas.microsoft.com/office/drawing/2010/main" val="0"/>
              </a:ext>
            </a:extLst>
          </a:blip>
          <a:srcRect l="51000" t="21475" r="20686" b="42649"/>
          <a:stretch/>
        </p:blipFill>
        <p:spPr>
          <a:xfrm>
            <a:off x="6271621" y="4020445"/>
            <a:ext cx="2888855" cy="1860744"/>
          </a:xfrm>
          <a:prstGeom prst="rect">
            <a:avLst/>
          </a:prstGeom>
        </p:spPr>
      </p:pic>
      <p:sp>
        <p:nvSpPr>
          <p:cNvPr id="13" name="TextBox 12">
            <a:extLst>
              <a:ext uri="{FF2B5EF4-FFF2-40B4-BE49-F238E27FC236}">
                <a16:creationId xmlns:a16="http://schemas.microsoft.com/office/drawing/2014/main" xmlns="" id="{5ACBA85F-A339-4F59-81B4-5AA599A90DA5}"/>
              </a:ext>
            </a:extLst>
          </p:cNvPr>
          <p:cNvSpPr txBox="1"/>
          <p:nvPr/>
        </p:nvSpPr>
        <p:spPr>
          <a:xfrm flipH="1">
            <a:off x="625206" y="3807940"/>
            <a:ext cx="748032" cy="418576"/>
          </a:xfrm>
          <a:prstGeom prst="rect">
            <a:avLst/>
          </a:prstGeom>
          <a:noFill/>
        </p:spPr>
        <p:txBody>
          <a:bodyPr wrap="square" rtlCol="0">
            <a:spAutoFit/>
          </a:bodyPr>
          <a:lstStyle/>
          <a:p>
            <a:r>
              <a:rPr lang="en-US" sz="2120" b="1" dirty="0"/>
              <a:t>D</a:t>
            </a:r>
          </a:p>
        </p:txBody>
      </p:sp>
      <p:sp>
        <p:nvSpPr>
          <p:cNvPr id="4" name="TextBox 3">
            <a:extLst>
              <a:ext uri="{FF2B5EF4-FFF2-40B4-BE49-F238E27FC236}">
                <a16:creationId xmlns:a16="http://schemas.microsoft.com/office/drawing/2014/main" xmlns="" id="{D3F3BE87-AFA8-457A-9BF2-482C429BB7D0}"/>
              </a:ext>
            </a:extLst>
          </p:cNvPr>
          <p:cNvSpPr txBox="1"/>
          <p:nvPr/>
        </p:nvSpPr>
        <p:spPr>
          <a:xfrm>
            <a:off x="452882" y="5811713"/>
            <a:ext cx="2118080" cy="363176"/>
          </a:xfrm>
          <a:prstGeom prst="rect">
            <a:avLst/>
          </a:prstGeom>
          <a:noFill/>
        </p:spPr>
        <p:txBody>
          <a:bodyPr wrap="none" rtlCol="0">
            <a:spAutoFit/>
          </a:bodyPr>
          <a:lstStyle/>
          <a:p>
            <a:r>
              <a:rPr lang="el-GR" sz="1760" b="1" dirty="0"/>
              <a:t>β</a:t>
            </a:r>
            <a:r>
              <a:rPr lang="en-US" sz="1760" b="1" dirty="0"/>
              <a:t>-catenin in solution</a:t>
            </a:r>
          </a:p>
        </p:txBody>
      </p:sp>
      <p:sp>
        <p:nvSpPr>
          <p:cNvPr id="6" name="TextBox 5">
            <a:extLst>
              <a:ext uri="{FF2B5EF4-FFF2-40B4-BE49-F238E27FC236}">
                <a16:creationId xmlns:a16="http://schemas.microsoft.com/office/drawing/2014/main" xmlns="" id="{FB8BC85A-49F8-41E9-BCE1-AAF0EE00BCF7}"/>
              </a:ext>
            </a:extLst>
          </p:cNvPr>
          <p:cNvSpPr txBox="1"/>
          <p:nvPr/>
        </p:nvSpPr>
        <p:spPr>
          <a:xfrm>
            <a:off x="3800078" y="5816667"/>
            <a:ext cx="1827936" cy="363176"/>
          </a:xfrm>
          <a:prstGeom prst="rect">
            <a:avLst/>
          </a:prstGeom>
          <a:noFill/>
        </p:spPr>
        <p:txBody>
          <a:bodyPr wrap="none" rtlCol="0">
            <a:spAutoFit/>
          </a:bodyPr>
          <a:lstStyle/>
          <a:p>
            <a:r>
              <a:rPr lang="en-US" sz="1760" b="1" baseline="30000" dirty="0"/>
              <a:t>h</a:t>
            </a:r>
            <a:r>
              <a:rPr lang="el-GR" sz="1760" b="1" dirty="0"/>
              <a:t>β</a:t>
            </a:r>
            <a:r>
              <a:rPr lang="en-US" sz="1760" b="1" dirty="0"/>
              <a:t>-catenin in </a:t>
            </a:r>
            <a:r>
              <a:rPr lang="en-US" sz="1760" b="1" baseline="30000" dirty="0" err="1"/>
              <a:t>h</a:t>
            </a:r>
            <a:r>
              <a:rPr lang="en-US" sz="1760" b="1" dirty="0" err="1"/>
              <a:t>B</a:t>
            </a:r>
            <a:r>
              <a:rPr lang="en-US" sz="1760" b="1" baseline="30000" dirty="0" err="1"/>
              <a:t>d</a:t>
            </a:r>
            <a:r>
              <a:rPr lang="en-US" sz="1760" b="1" dirty="0" err="1"/>
              <a:t>E</a:t>
            </a:r>
            <a:endParaRPr lang="en-US" sz="1760" b="1" dirty="0"/>
          </a:p>
        </p:txBody>
      </p:sp>
      <p:sp>
        <p:nvSpPr>
          <p:cNvPr id="16" name="TextBox 15">
            <a:extLst>
              <a:ext uri="{FF2B5EF4-FFF2-40B4-BE49-F238E27FC236}">
                <a16:creationId xmlns:a16="http://schemas.microsoft.com/office/drawing/2014/main" xmlns="" id="{1769CEE9-36D9-4818-91A7-385E0C4A09D6}"/>
              </a:ext>
            </a:extLst>
          </p:cNvPr>
          <p:cNvSpPr txBox="1"/>
          <p:nvPr/>
        </p:nvSpPr>
        <p:spPr>
          <a:xfrm>
            <a:off x="6637258" y="5816667"/>
            <a:ext cx="2044342" cy="363176"/>
          </a:xfrm>
          <a:prstGeom prst="rect">
            <a:avLst/>
          </a:prstGeom>
          <a:noFill/>
        </p:spPr>
        <p:txBody>
          <a:bodyPr wrap="none" rtlCol="0">
            <a:spAutoFit/>
          </a:bodyPr>
          <a:lstStyle/>
          <a:p>
            <a:r>
              <a:rPr lang="en-US" sz="1760" b="1" baseline="30000" dirty="0"/>
              <a:t>h</a:t>
            </a:r>
            <a:r>
              <a:rPr lang="el-GR" sz="1760" b="1" dirty="0"/>
              <a:t>β</a:t>
            </a:r>
            <a:r>
              <a:rPr lang="en-US" sz="1760" b="1" dirty="0"/>
              <a:t>-catenin in </a:t>
            </a:r>
            <a:r>
              <a:rPr lang="en-US" sz="1760" b="1" baseline="30000" dirty="0" err="1"/>
              <a:t>d</a:t>
            </a:r>
            <a:r>
              <a:rPr lang="en-US" sz="1760" b="1" dirty="0" err="1"/>
              <a:t>A</a:t>
            </a:r>
            <a:r>
              <a:rPr lang="en-US" sz="1760" b="1" baseline="30000" dirty="0" err="1"/>
              <a:t>h</a:t>
            </a:r>
            <a:r>
              <a:rPr lang="en-US" sz="1760" b="1" dirty="0" err="1"/>
              <a:t>B</a:t>
            </a:r>
            <a:r>
              <a:rPr lang="en-US" sz="1760" b="1" baseline="30000" dirty="0" err="1"/>
              <a:t>d</a:t>
            </a:r>
            <a:r>
              <a:rPr lang="en-US" sz="1760" b="1" dirty="0" err="1"/>
              <a:t>E</a:t>
            </a:r>
            <a:endParaRPr lang="en-US" sz="1760" b="1" dirty="0"/>
          </a:p>
        </p:txBody>
      </p:sp>
      <p:sp>
        <p:nvSpPr>
          <p:cNvPr id="18" name="TextBox 17">
            <a:extLst>
              <a:ext uri="{FF2B5EF4-FFF2-40B4-BE49-F238E27FC236}">
                <a16:creationId xmlns:a16="http://schemas.microsoft.com/office/drawing/2014/main" xmlns="" id="{3965CDC9-EE1A-4ECF-BE0F-029E438B137E}"/>
              </a:ext>
            </a:extLst>
          </p:cNvPr>
          <p:cNvSpPr txBox="1"/>
          <p:nvPr/>
        </p:nvSpPr>
        <p:spPr>
          <a:xfrm flipH="1">
            <a:off x="3664892" y="3813482"/>
            <a:ext cx="748032" cy="418576"/>
          </a:xfrm>
          <a:prstGeom prst="rect">
            <a:avLst/>
          </a:prstGeom>
          <a:noFill/>
        </p:spPr>
        <p:txBody>
          <a:bodyPr wrap="square" rtlCol="0">
            <a:spAutoFit/>
          </a:bodyPr>
          <a:lstStyle/>
          <a:p>
            <a:r>
              <a:rPr lang="en-US" sz="2120" b="1" dirty="0"/>
              <a:t>E</a:t>
            </a:r>
          </a:p>
        </p:txBody>
      </p:sp>
      <p:sp>
        <p:nvSpPr>
          <p:cNvPr id="21" name="TextBox 20">
            <a:extLst>
              <a:ext uri="{FF2B5EF4-FFF2-40B4-BE49-F238E27FC236}">
                <a16:creationId xmlns:a16="http://schemas.microsoft.com/office/drawing/2014/main" xmlns="" id="{7AC467EF-200D-4D99-9E29-94D49BD2E887}"/>
              </a:ext>
            </a:extLst>
          </p:cNvPr>
          <p:cNvSpPr txBox="1"/>
          <p:nvPr/>
        </p:nvSpPr>
        <p:spPr>
          <a:xfrm flipH="1">
            <a:off x="6607595" y="3821795"/>
            <a:ext cx="748032" cy="418576"/>
          </a:xfrm>
          <a:prstGeom prst="rect">
            <a:avLst/>
          </a:prstGeom>
          <a:noFill/>
        </p:spPr>
        <p:txBody>
          <a:bodyPr wrap="square" rtlCol="0">
            <a:spAutoFit/>
          </a:bodyPr>
          <a:lstStyle/>
          <a:p>
            <a:r>
              <a:rPr lang="en-US" sz="2120" b="1" dirty="0"/>
              <a:t>F</a:t>
            </a:r>
          </a:p>
        </p:txBody>
      </p:sp>
      <p:sp>
        <p:nvSpPr>
          <p:cNvPr id="3" name="Rectangle 2">
            <a:extLst>
              <a:ext uri="{FF2B5EF4-FFF2-40B4-BE49-F238E27FC236}">
                <a16:creationId xmlns:a16="http://schemas.microsoft.com/office/drawing/2014/main" xmlns="" id="{E704A93B-0A9B-40CF-B2A8-26F781B667F6}"/>
              </a:ext>
            </a:extLst>
          </p:cNvPr>
          <p:cNvSpPr/>
          <p:nvPr/>
        </p:nvSpPr>
        <p:spPr>
          <a:xfrm>
            <a:off x="184298" y="285268"/>
            <a:ext cx="9673571" cy="954107"/>
          </a:xfrm>
          <a:prstGeom prst="rect">
            <a:avLst/>
          </a:prstGeom>
        </p:spPr>
        <p:txBody>
          <a:bodyPr wrap="square">
            <a:spAutoFit/>
          </a:bodyPr>
          <a:lstStyle/>
          <a:p>
            <a:r>
              <a:rPr lang="en-US" sz="2800" b="1" dirty="0"/>
              <a:t>Conformation of β-Catenin within the ABE Complex</a:t>
            </a:r>
          </a:p>
          <a:p>
            <a:r>
              <a:rPr lang="en-US" sz="2800" b="1" dirty="0">
                <a:solidFill>
                  <a:srgbClr val="FF0000"/>
                </a:solidFill>
              </a:rPr>
              <a:t>—the disordered N-terminal segment </a:t>
            </a:r>
          </a:p>
        </p:txBody>
      </p:sp>
      <p:pic>
        <p:nvPicPr>
          <p:cNvPr id="8"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8594571" y="134481"/>
            <a:ext cx="406400" cy="406400"/>
          </a:xfrm>
          <a:prstGeom prst="rect">
            <a:avLst/>
          </a:prstGeom>
        </p:spPr>
      </p:pic>
      <p:pic>
        <p:nvPicPr>
          <p:cNvPr id="10" name="Recorded Sound">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a:stretch>
            <a:fillRect/>
          </a:stretch>
        </p:blipFill>
        <p:spPr>
          <a:xfrm rot="21136763">
            <a:off x="8594571" y="680755"/>
            <a:ext cx="406400" cy="406400"/>
          </a:xfrm>
          <a:prstGeom prst="rect">
            <a:avLst/>
          </a:prstGeom>
        </p:spPr>
      </p:pic>
    </p:spTree>
    <p:extLst>
      <p:ext uri="{BB962C8B-B14F-4D97-AF65-F5344CB8AC3E}">
        <p14:creationId xmlns:p14="http://schemas.microsoft.com/office/powerpoint/2010/main" val="241657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0" repeatCount="indefinite" fill="hold" display="0">
                  <p:stCondLst>
                    <p:cond delay="indefinite"/>
                  </p:stCondLst>
                  <p:endCondLst>
                    <p:cond evt="onStopAudio" delay="0">
                      <p:tgtEl>
                        <p:sldTgt/>
                      </p:tgtEl>
                    </p:cond>
                  </p:endCondLst>
                </p:cTn>
                <p:tgtEl>
                  <p:spTgt spid="8"/>
                </p:tgtEl>
              </p:cMediaNode>
            </p:audio>
            <p:audio>
              <p:cMediaNode vol="80000" numSld="999" showWhenStopped="0">
                <p:cTn id="11"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5DFB7630-0386-4088-8024-F21A319DA46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590" t="8874" r="10460" b="19619"/>
          <a:stretch/>
        </p:blipFill>
        <p:spPr>
          <a:xfrm>
            <a:off x="1436347" y="3832654"/>
            <a:ext cx="2403800" cy="1617699"/>
          </a:xfrm>
          <a:prstGeom prst="rect">
            <a:avLst/>
          </a:prstGeom>
        </p:spPr>
      </p:pic>
      <p:pic>
        <p:nvPicPr>
          <p:cNvPr id="18" name="Picture 17">
            <a:extLst>
              <a:ext uri="{FF2B5EF4-FFF2-40B4-BE49-F238E27FC236}">
                <a16:creationId xmlns:a16="http://schemas.microsoft.com/office/drawing/2014/main" xmlns="" id="{69303A17-D491-4236-A561-4D14D4AE28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41160" y="3489126"/>
            <a:ext cx="2917147" cy="2159879"/>
          </a:xfrm>
          <a:prstGeom prst="rect">
            <a:avLst/>
          </a:prstGeom>
        </p:spPr>
      </p:pic>
      <p:pic>
        <p:nvPicPr>
          <p:cNvPr id="23" name="Picture 22">
            <a:extLst>
              <a:ext uri="{FF2B5EF4-FFF2-40B4-BE49-F238E27FC236}">
                <a16:creationId xmlns:a16="http://schemas.microsoft.com/office/drawing/2014/main" xmlns="" id="{20ABC8CE-59EC-45B7-8E98-96CEA50444C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6782" r="12730" b="14988"/>
          <a:stretch/>
        </p:blipFill>
        <p:spPr>
          <a:xfrm>
            <a:off x="3276242" y="5314445"/>
            <a:ext cx="2591516" cy="1543555"/>
          </a:xfrm>
          <a:prstGeom prst="rect">
            <a:avLst/>
          </a:prstGeom>
        </p:spPr>
      </p:pic>
      <p:graphicFrame>
        <p:nvGraphicFramePr>
          <p:cNvPr id="9" name="Object 8">
            <a:extLst>
              <a:ext uri="{FF2B5EF4-FFF2-40B4-BE49-F238E27FC236}">
                <a16:creationId xmlns:a16="http://schemas.microsoft.com/office/drawing/2014/main" xmlns="" id="{208AB08A-ED67-4033-80C0-3ADEEB30C8FD}"/>
              </a:ext>
            </a:extLst>
          </p:cNvPr>
          <p:cNvGraphicFramePr>
            <a:graphicFrameLocks noChangeAspect="1"/>
          </p:cNvGraphicFramePr>
          <p:nvPr>
            <p:extLst>
              <p:ext uri="{D42A27DB-BD31-4B8C-83A1-F6EECF244321}">
                <p14:modId xmlns:p14="http://schemas.microsoft.com/office/powerpoint/2010/main" val="303790503"/>
              </p:ext>
            </p:extLst>
          </p:nvPr>
        </p:nvGraphicFramePr>
        <p:xfrm>
          <a:off x="116545" y="1471031"/>
          <a:ext cx="2411667" cy="1878258"/>
        </p:xfrm>
        <a:graphic>
          <a:graphicData uri="http://schemas.openxmlformats.org/presentationml/2006/ole">
            <mc:AlternateContent xmlns:mc="http://schemas.openxmlformats.org/markup-compatibility/2006">
              <mc:Choice xmlns:v="urn:schemas-microsoft-com:vml" Requires="v">
                <p:oleObj spid="_x0000_s11434" name="Graph" r:id="rId9" imgW="3718440" imgH="2895480" progId="Origin50.Graph">
                  <p:embed/>
                </p:oleObj>
              </mc:Choice>
              <mc:Fallback>
                <p:oleObj name="Graph" r:id="rId9" imgW="3718440" imgH="2895480" progId="Origin50.Graph">
                  <p:embed/>
                  <p:pic>
                    <p:nvPicPr>
                      <p:cNvPr id="9" name="Object 8">
                        <a:extLst>
                          <a:ext uri="{FF2B5EF4-FFF2-40B4-BE49-F238E27FC236}">
                            <a16:creationId xmlns:a16="http://schemas.microsoft.com/office/drawing/2014/main" xmlns="" id="{208AB08A-ED67-4033-80C0-3ADEEB30C8FD}"/>
                          </a:ext>
                        </a:extLst>
                      </p:cNvPr>
                      <p:cNvPicPr/>
                      <p:nvPr/>
                    </p:nvPicPr>
                    <p:blipFill>
                      <a:blip r:embed="rId10"/>
                      <a:stretch>
                        <a:fillRect/>
                      </a:stretch>
                    </p:blipFill>
                    <p:spPr>
                      <a:xfrm>
                        <a:off x="116545" y="1471031"/>
                        <a:ext cx="2411667" cy="1878258"/>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xmlns="" id="{9B7DA71A-F764-4218-B69A-475917D41A1E}"/>
              </a:ext>
            </a:extLst>
          </p:cNvPr>
          <p:cNvGraphicFramePr>
            <a:graphicFrameLocks noChangeAspect="1"/>
          </p:cNvGraphicFramePr>
          <p:nvPr>
            <p:extLst>
              <p:ext uri="{D42A27DB-BD31-4B8C-83A1-F6EECF244321}">
                <p14:modId xmlns:p14="http://schemas.microsoft.com/office/powerpoint/2010/main" val="1183154268"/>
              </p:ext>
            </p:extLst>
          </p:nvPr>
        </p:nvGraphicFramePr>
        <p:xfrm>
          <a:off x="4654379" y="1471031"/>
          <a:ext cx="2333879" cy="1878258"/>
        </p:xfrm>
        <a:graphic>
          <a:graphicData uri="http://schemas.openxmlformats.org/presentationml/2006/ole">
            <mc:AlternateContent xmlns:mc="http://schemas.openxmlformats.org/markup-compatibility/2006">
              <mc:Choice xmlns:v="urn:schemas-microsoft-com:vml" Requires="v">
                <p:oleObj spid="_x0000_s11435" name="Graph" r:id="rId11" imgW="3718440" imgH="2895480" progId="Origin50.Graph">
                  <p:embed/>
                </p:oleObj>
              </mc:Choice>
              <mc:Fallback>
                <p:oleObj name="Graph" r:id="rId11" imgW="3718440" imgH="2895480" progId="Origin50.Graph">
                  <p:embed/>
                  <p:pic>
                    <p:nvPicPr>
                      <p:cNvPr id="10" name="Object 9">
                        <a:extLst>
                          <a:ext uri="{FF2B5EF4-FFF2-40B4-BE49-F238E27FC236}">
                            <a16:creationId xmlns:a16="http://schemas.microsoft.com/office/drawing/2014/main" xmlns="" id="{9B7DA71A-F764-4218-B69A-475917D41A1E}"/>
                          </a:ext>
                        </a:extLst>
                      </p:cNvPr>
                      <p:cNvPicPr/>
                      <p:nvPr/>
                    </p:nvPicPr>
                    <p:blipFill>
                      <a:blip r:embed="rId12"/>
                      <a:stretch>
                        <a:fillRect/>
                      </a:stretch>
                    </p:blipFill>
                    <p:spPr>
                      <a:xfrm>
                        <a:off x="4654379" y="1471031"/>
                        <a:ext cx="2333879" cy="1878258"/>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xmlns="" id="{1337017E-8CC6-47DE-A934-C6D60B2EDBFB}"/>
              </a:ext>
            </a:extLst>
          </p:cNvPr>
          <p:cNvGraphicFramePr>
            <a:graphicFrameLocks noChangeAspect="1"/>
          </p:cNvGraphicFramePr>
          <p:nvPr>
            <p:extLst>
              <p:ext uri="{D42A27DB-BD31-4B8C-83A1-F6EECF244321}">
                <p14:modId xmlns:p14="http://schemas.microsoft.com/office/powerpoint/2010/main" val="16407895"/>
              </p:ext>
            </p:extLst>
          </p:nvPr>
        </p:nvGraphicFramePr>
        <p:xfrm>
          <a:off x="6645608" y="1471031"/>
          <a:ext cx="2411667" cy="1878258"/>
        </p:xfrm>
        <a:graphic>
          <a:graphicData uri="http://schemas.openxmlformats.org/presentationml/2006/ole">
            <mc:AlternateContent xmlns:mc="http://schemas.openxmlformats.org/markup-compatibility/2006">
              <mc:Choice xmlns:v="urn:schemas-microsoft-com:vml" Requires="v">
                <p:oleObj spid="_x0000_s11436" name="Graph" r:id="rId13" imgW="3718440" imgH="2895480" progId="Origin50.Graph">
                  <p:embed/>
                </p:oleObj>
              </mc:Choice>
              <mc:Fallback>
                <p:oleObj name="Graph" r:id="rId13" imgW="3718440" imgH="2895480" progId="Origin50.Graph">
                  <p:embed/>
                  <p:pic>
                    <p:nvPicPr>
                      <p:cNvPr id="11" name="Object 10">
                        <a:extLst>
                          <a:ext uri="{FF2B5EF4-FFF2-40B4-BE49-F238E27FC236}">
                            <a16:creationId xmlns:a16="http://schemas.microsoft.com/office/drawing/2014/main" xmlns="" id="{1337017E-8CC6-47DE-A934-C6D60B2EDBFB}"/>
                          </a:ext>
                        </a:extLst>
                      </p:cNvPr>
                      <p:cNvPicPr/>
                      <p:nvPr/>
                    </p:nvPicPr>
                    <p:blipFill>
                      <a:blip r:embed="rId14"/>
                      <a:stretch>
                        <a:fillRect/>
                      </a:stretch>
                    </p:blipFill>
                    <p:spPr>
                      <a:xfrm>
                        <a:off x="6645608" y="1471031"/>
                        <a:ext cx="2411667" cy="1878258"/>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xmlns="" id="{DCD73876-C199-4DAB-AF62-8D1BAE6D00F1}"/>
              </a:ext>
            </a:extLst>
          </p:cNvPr>
          <p:cNvGraphicFramePr>
            <a:graphicFrameLocks noChangeAspect="1"/>
          </p:cNvGraphicFramePr>
          <p:nvPr>
            <p:extLst>
              <p:ext uri="{D42A27DB-BD31-4B8C-83A1-F6EECF244321}">
                <p14:modId xmlns:p14="http://schemas.microsoft.com/office/powerpoint/2010/main" val="283996553"/>
              </p:ext>
            </p:extLst>
          </p:nvPr>
        </p:nvGraphicFramePr>
        <p:xfrm>
          <a:off x="2242712" y="1479996"/>
          <a:ext cx="2411667" cy="1878258"/>
        </p:xfrm>
        <a:graphic>
          <a:graphicData uri="http://schemas.openxmlformats.org/presentationml/2006/ole">
            <mc:AlternateContent xmlns:mc="http://schemas.openxmlformats.org/markup-compatibility/2006">
              <mc:Choice xmlns:v="urn:schemas-microsoft-com:vml" Requires="v">
                <p:oleObj spid="_x0000_s11437" name="Graph" r:id="rId15" imgW="3718440" imgH="2895480" progId="Origin50.Graph">
                  <p:embed/>
                </p:oleObj>
              </mc:Choice>
              <mc:Fallback>
                <p:oleObj name="Graph" r:id="rId15" imgW="3718440" imgH="2895480" progId="Origin50.Graph">
                  <p:embed/>
                  <p:pic>
                    <p:nvPicPr>
                      <p:cNvPr id="12" name="Object 11">
                        <a:extLst>
                          <a:ext uri="{FF2B5EF4-FFF2-40B4-BE49-F238E27FC236}">
                            <a16:creationId xmlns:a16="http://schemas.microsoft.com/office/drawing/2014/main" xmlns="" id="{DCD73876-C199-4DAB-AF62-8D1BAE6D00F1}"/>
                          </a:ext>
                        </a:extLst>
                      </p:cNvPr>
                      <p:cNvPicPr/>
                      <p:nvPr/>
                    </p:nvPicPr>
                    <p:blipFill>
                      <a:blip r:embed="rId16"/>
                      <a:stretch>
                        <a:fillRect/>
                      </a:stretch>
                    </p:blipFill>
                    <p:spPr>
                      <a:xfrm>
                        <a:off x="2242712" y="1479996"/>
                        <a:ext cx="2411667" cy="1878258"/>
                      </a:xfrm>
                      <a:prstGeom prst="rect">
                        <a:avLst/>
                      </a:prstGeom>
                    </p:spPr>
                  </p:pic>
                </p:oleObj>
              </mc:Fallback>
            </mc:AlternateContent>
          </a:graphicData>
        </a:graphic>
      </p:graphicFrame>
      <p:sp>
        <p:nvSpPr>
          <p:cNvPr id="13" name="Rectangle 12">
            <a:extLst>
              <a:ext uri="{FF2B5EF4-FFF2-40B4-BE49-F238E27FC236}">
                <a16:creationId xmlns:a16="http://schemas.microsoft.com/office/drawing/2014/main" xmlns="" id="{86F64E8E-894E-4120-B8B3-CE6F642F5415}"/>
              </a:ext>
            </a:extLst>
          </p:cNvPr>
          <p:cNvSpPr/>
          <p:nvPr/>
        </p:nvSpPr>
        <p:spPr>
          <a:xfrm>
            <a:off x="116544" y="1544807"/>
            <a:ext cx="4402896" cy="1849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20"/>
          </a:p>
        </p:txBody>
      </p:sp>
      <p:sp>
        <p:nvSpPr>
          <p:cNvPr id="14" name="Rectangle 13">
            <a:extLst>
              <a:ext uri="{FF2B5EF4-FFF2-40B4-BE49-F238E27FC236}">
                <a16:creationId xmlns:a16="http://schemas.microsoft.com/office/drawing/2014/main" xmlns="" id="{0FFC7FCC-C066-43ED-A74C-65860F4608BA}"/>
              </a:ext>
            </a:extLst>
          </p:cNvPr>
          <p:cNvSpPr/>
          <p:nvPr/>
        </p:nvSpPr>
        <p:spPr>
          <a:xfrm>
            <a:off x="4654378" y="1544806"/>
            <a:ext cx="4299691" cy="18492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20"/>
          </a:p>
        </p:txBody>
      </p:sp>
      <p:sp>
        <p:nvSpPr>
          <p:cNvPr id="15" name="TextBox 14">
            <a:extLst>
              <a:ext uri="{FF2B5EF4-FFF2-40B4-BE49-F238E27FC236}">
                <a16:creationId xmlns:a16="http://schemas.microsoft.com/office/drawing/2014/main" xmlns="" id="{7CAFCFB0-0274-4407-A324-F5E69483FA12}"/>
              </a:ext>
            </a:extLst>
          </p:cNvPr>
          <p:cNvSpPr txBox="1"/>
          <p:nvPr/>
        </p:nvSpPr>
        <p:spPr>
          <a:xfrm>
            <a:off x="83877" y="1229386"/>
            <a:ext cx="424729" cy="418576"/>
          </a:xfrm>
          <a:prstGeom prst="rect">
            <a:avLst/>
          </a:prstGeom>
          <a:noFill/>
        </p:spPr>
        <p:txBody>
          <a:bodyPr wrap="square" rtlCol="0">
            <a:spAutoFit/>
          </a:bodyPr>
          <a:lstStyle/>
          <a:p>
            <a:r>
              <a:rPr lang="en-US" sz="2120" b="1" dirty="0"/>
              <a:t>A</a:t>
            </a:r>
          </a:p>
        </p:txBody>
      </p:sp>
      <p:sp>
        <p:nvSpPr>
          <p:cNvPr id="16" name="TextBox 15">
            <a:extLst>
              <a:ext uri="{FF2B5EF4-FFF2-40B4-BE49-F238E27FC236}">
                <a16:creationId xmlns:a16="http://schemas.microsoft.com/office/drawing/2014/main" xmlns="" id="{EEED2C94-AF5D-40A7-AB35-27FF84A3F1F9}"/>
              </a:ext>
            </a:extLst>
          </p:cNvPr>
          <p:cNvSpPr txBox="1"/>
          <p:nvPr/>
        </p:nvSpPr>
        <p:spPr>
          <a:xfrm>
            <a:off x="4654377" y="1238445"/>
            <a:ext cx="414855" cy="418576"/>
          </a:xfrm>
          <a:prstGeom prst="rect">
            <a:avLst/>
          </a:prstGeom>
          <a:noFill/>
        </p:spPr>
        <p:txBody>
          <a:bodyPr wrap="square" rtlCol="0">
            <a:spAutoFit/>
          </a:bodyPr>
          <a:lstStyle/>
          <a:p>
            <a:r>
              <a:rPr lang="en-US" sz="2120" b="1" dirty="0"/>
              <a:t>B</a:t>
            </a:r>
          </a:p>
        </p:txBody>
      </p:sp>
      <p:sp>
        <p:nvSpPr>
          <p:cNvPr id="19" name="TextBox 18">
            <a:extLst>
              <a:ext uri="{FF2B5EF4-FFF2-40B4-BE49-F238E27FC236}">
                <a16:creationId xmlns:a16="http://schemas.microsoft.com/office/drawing/2014/main" xmlns="" id="{BCA965EE-10E9-4EC3-8318-7DD0F302BF85}"/>
              </a:ext>
            </a:extLst>
          </p:cNvPr>
          <p:cNvSpPr txBox="1"/>
          <p:nvPr/>
        </p:nvSpPr>
        <p:spPr>
          <a:xfrm>
            <a:off x="1021492" y="3489126"/>
            <a:ext cx="414855" cy="418576"/>
          </a:xfrm>
          <a:prstGeom prst="rect">
            <a:avLst/>
          </a:prstGeom>
          <a:noFill/>
        </p:spPr>
        <p:txBody>
          <a:bodyPr wrap="square" rtlCol="0">
            <a:spAutoFit/>
          </a:bodyPr>
          <a:lstStyle/>
          <a:p>
            <a:r>
              <a:rPr lang="en-US" sz="2120" b="1" dirty="0"/>
              <a:t>C</a:t>
            </a:r>
          </a:p>
        </p:txBody>
      </p:sp>
      <p:sp>
        <p:nvSpPr>
          <p:cNvPr id="2" name="TextBox 1">
            <a:extLst>
              <a:ext uri="{FF2B5EF4-FFF2-40B4-BE49-F238E27FC236}">
                <a16:creationId xmlns:a16="http://schemas.microsoft.com/office/drawing/2014/main" xmlns="" id="{C0ED140A-A4A5-4DCD-9E41-9F6404A26347}"/>
              </a:ext>
            </a:extLst>
          </p:cNvPr>
          <p:cNvSpPr txBox="1"/>
          <p:nvPr/>
        </p:nvSpPr>
        <p:spPr>
          <a:xfrm>
            <a:off x="133363" y="761620"/>
            <a:ext cx="9042027" cy="461665"/>
          </a:xfrm>
          <a:prstGeom prst="rect">
            <a:avLst/>
          </a:prstGeom>
          <a:noFill/>
        </p:spPr>
        <p:txBody>
          <a:bodyPr wrap="none" rtlCol="0">
            <a:spAutoFit/>
          </a:bodyPr>
          <a:lstStyle/>
          <a:p>
            <a:r>
              <a:rPr lang="en-US" sz="2400" b="1" dirty="0"/>
              <a:t>Flexible conformation of the entire ABE complex from SANS and SAXS</a:t>
            </a:r>
          </a:p>
        </p:txBody>
      </p:sp>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8221709" y="231347"/>
            <a:ext cx="406400" cy="406400"/>
          </a:xfrm>
          <a:prstGeom prst="rect">
            <a:avLst/>
          </a:prstGeom>
        </p:spPr>
      </p:pic>
    </p:spTree>
    <p:extLst>
      <p:ext uri="{BB962C8B-B14F-4D97-AF65-F5344CB8AC3E}">
        <p14:creationId xmlns:p14="http://schemas.microsoft.com/office/powerpoint/2010/main" val="262533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2109" y="656849"/>
            <a:ext cx="8771136" cy="5616922"/>
          </a:xfrm>
          <a:prstGeom prst="rect">
            <a:avLst/>
          </a:prstGeom>
          <a:noFill/>
        </p:spPr>
        <p:txBody>
          <a:bodyPr wrap="square" rtlCol="0">
            <a:spAutoFit/>
          </a:bodyPr>
          <a:lstStyle/>
          <a:p>
            <a:r>
              <a:rPr lang="en-US" sz="2800" b="1" dirty="0" smtClean="0"/>
              <a:t>Conclusion from the structural study of ABE complex:</a:t>
            </a:r>
          </a:p>
          <a:p>
            <a:endParaRPr lang="en-US" b="1" dirty="0"/>
          </a:p>
          <a:p>
            <a:pPr marL="457200" indent="-457200">
              <a:buFont typeface="Arial" panose="020B0604020202020204" pitchFamily="34" charset="0"/>
              <a:buChar char="•"/>
            </a:pPr>
            <a:r>
              <a:rPr lang="en-US" sz="2800" dirty="0" smtClean="0"/>
              <a:t>ABE complex exists as a spectrum of flexible conformations.   The configurations of actin-binding domain range from folded in the complex to well separated from the main body.</a:t>
            </a:r>
          </a:p>
          <a:p>
            <a:endParaRPr lang="en-US" sz="1100" dirty="0"/>
          </a:p>
          <a:p>
            <a:pPr marL="457200" indent="-457200">
              <a:buFont typeface="Arial" panose="020B0604020202020204" pitchFamily="34" charset="0"/>
              <a:buChar char="•"/>
            </a:pPr>
            <a:r>
              <a:rPr lang="en-US" sz="2800" dirty="0" smtClean="0"/>
              <a:t>In the spectrum of domain configurations, the well separated actin-binding domain conformations likely form transient bonds with actin under no mechanical tension.  </a:t>
            </a:r>
          </a:p>
          <a:p>
            <a:pPr marL="514350" indent="-514350">
              <a:buAutoNum type="arabicPeriod" startAt="2"/>
            </a:pPr>
            <a:endParaRPr lang="en-US" sz="1600" dirty="0" smtClean="0"/>
          </a:p>
          <a:p>
            <a:pPr marL="457200" indent="-457200">
              <a:buFont typeface="Arial" panose="020B0604020202020204" pitchFamily="34" charset="0"/>
              <a:buChar char="•"/>
            </a:pPr>
            <a:r>
              <a:rPr lang="en-US" sz="2800" dirty="0" smtClean="0"/>
              <a:t>Force shifts the population of ensemble to the conformations that favor strong actin-binding</a:t>
            </a:r>
            <a:endParaRPr lang="en-US" sz="2800" dirty="0"/>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73872" y="250449"/>
            <a:ext cx="406400" cy="406400"/>
          </a:xfrm>
          <a:prstGeom prst="rect">
            <a:avLst/>
          </a:prstGeom>
        </p:spPr>
      </p:pic>
    </p:spTree>
    <p:extLst>
      <p:ext uri="{BB962C8B-B14F-4D97-AF65-F5344CB8AC3E}">
        <p14:creationId xmlns:p14="http://schemas.microsoft.com/office/powerpoint/2010/main" val="102281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ACBC2B6B-FB4E-4F4B-A4BD-72671789EF90}"/>
              </a:ext>
            </a:extLst>
          </p:cNvPr>
          <p:cNvSpPr txBox="1"/>
          <p:nvPr/>
        </p:nvSpPr>
        <p:spPr>
          <a:xfrm>
            <a:off x="569310" y="219216"/>
            <a:ext cx="7908960" cy="584775"/>
          </a:xfrm>
          <a:prstGeom prst="rect">
            <a:avLst/>
          </a:prstGeom>
          <a:noFill/>
        </p:spPr>
        <p:txBody>
          <a:bodyPr wrap="none" rtlCol="0">
            <a:spAutoFit/>
          </a:bodyPr>
          <a:lstStyle/>
          <a:p>
            <a:r>
              <a:rPr lang="en-US" sz="3200" b="1" dirty="0"/>
              <a:t>Cell-cell adhesion—animal tissues and organs</a:t>
            </a:r>
          </a:p>
        </p:txBody>
      </p:sp>
      <p:grpSp>
        <p:nvGrpSpPr>
          <p:cNvPr id="22" name="Group 21">
            <a:extLst>
              <a:ext uri="{FF2B5EF4-FFF2-40B4-BE49-F238E27FC236}">
                <a16:creationId xmlns:a16="http://schemas.microsoft.com/office/drawing/2014/main" xmlns="" id="{6BB5D4FC-C5C9-4A51-B468-A9A550A503C1}"/>
              </a:ext>
            </a:extLst>
          </p:cNvPr>
          <p:cNvGrpSpPr/>
          <p:nvPr/>
        </p:nvGrpSpPr>
        <p:grpSpPr>
          <a:xfrm>
            <a:off x="569310" y="1257673"/>
            <a:ext cx="8124635" cy="3690259"/>
            <a:chOff x="692797" y="1345406"/>
            <a:chExt cx="8124635" cy="3690259"/>
          </a:xfrm>
        </p:grpSpPr>
        <p:pic>
          <p:nvPicPr>
            <p:cNvPr id="6" name="Picture 5">
              <a:extLst>
                <a:ext uri="{FF2B5EF4-FFF2-40B4-BE49-F238E27FC236}">
                  <a16:creationId xmlns:a16="http://schemas.microsoft.com/office/drawing/2014/main" xmlns="" id="{E40DA5FC-1FB4-45AF-9161-6F585E3C40AD}"/>
                </a:ext>
              </a:extLst>
            </p:cNvPr>
            <p:cNvPicPr>
              <a:picLocks noChangeAspect="1"/>
            </p:cNvPicPr>
            <p:nvPr/>
          </p:nvPicPr>
          <p:blipFill rotWithShape="1">
            <a:blip r:embed="rId5">
              <a:extLst>
                <a:ext uri="{28A0092B-C50C-407E-A947-70E740481C1C}">
                  <a14:useLocalDpi xmlns:a14="http://schemas.microsoft.com/office/drawing/2010/main" val="0"/>
                </a:ext>
              </a:extLst>
            </a:blip>
            <a:srcRect l="34527" t="40225" r="53314" b="42022"/>
            <a:stretch/>
          </p:blipFill>
          <p:spPr>
            <a:xfrm>
              <a:off x="3638000" y="2598820"/>
              <a:ext cx="1872883" cy="1548064"/>
            </a:xfrm>
            <a:prstGeom prst="ellipse">
              <a:avLst/>
            </a:prstGeom>
          </p:spPr>
        </p:pic>
        <p:pic>
          <p:nvPicPr>
            <p:cNvPr id="10" name="Picture 9">
              <a:extLst>
                <a:ext uri="{FF2B5EF4-FFF2-40B4-BE49-F238E27FC236}">
                  <a16:creationId xmlns:a16="http://schemas.microsoft.com/office/drawing/2014/main" xmlns="" id="{5C92DFA6-8F9F-4A92-AB16-2A6C26503576}"/>
                </a:ext>
              </a:extLst>
            </p:cNvPr>
            <p:cNvPicPr>
              <a:picLocks noChangeAspect="1"/>
            </p:cNvPicPr>
            <p:nvPr/>
          </p:nvPicPr>
          <p:blipFill rotWithShape="1">
            <a:blip r:embed="rId6">
              <a:extLst>
                <a:ext uri="{28A0092B-C50C-407E-A947-70E740481C1C}">
                  <a14:useLocalDpi xmlns:a14="http://schemas.microsoft.com/office/drawing/2010/main" val="0"/>
                </a:ext>
              </a:extLst>
            </a:blip>
            <a:srcRect t="13181"/>
            <a:stretch/>
          </p:blipFill>
          <p:spPr>
            <a:xfrm>
              <a:off x="6229356" y="1345406"/>
              <a:ext cx="2588076" cy="3290149"/>
            </a:xfrm>
            <a:prstGeom prst="rect">
              <a:avLst/>
            </a:prstGeom>
          </p:spPr>
        </p:pic>
        <p:pic>
          <p:nvPicPr>
            <p:cNvPr id="12" name="Picture 11">
              <a:extLst>
                <a:ext uri="{FF2B5EF4-FFF2-40B4-BE49-F238E27FC236}">
                  <a16:creationId xmlns:a16="http://schemas.microsoft.com/office/drawing/2014/main" xmlns="" id="{00290DBE-3E55-49B3-9760-924AD99209CE}"/>
                </a:ext>
              </a:extLst>
            </p:cNvPr>
            <p:cNvPicPr>
              <a:picLocks noChangeAspect="1"/>
            </p:cNvPicPr>
            <p:nvPr/>
          </p:nvPicPr>
          <p:blipFill rotWithShape="1">
            <a:blip r:embed="rId7">
              <a:extLst>
                <a:ext uri="{28A0092B-C50C-407E-A947-70E740481C1C}">
                  <a14:useLocalDpi xmlns:a14="http://schemas.microsoft.com/office/drawing/2010/main" val="0"/>
                </a:ext>
              </a:extLst>
            </a:blip>
            <a:srcRect l="15137" r="53806" b="65877"/>
            <a:stretch/>
          </p:blipFill>
          <p:spPr>
            <a:xfrm>
              <a:off x="692797" y="2450682"/>
              <a:ext cx="2029326" cy="1956636"/>
            </a:xfrm>
            <a:prstGeom prst="ellipse">
              <a:avLst/>
            </a:prstGeom>
          </p:spPr>
        </p:pic>
        <p:cxnSp>
          <p:nvCxnSpPr>
            <p:cNvPr id="14" name="Straight Arrow Connector 13">
              <a:extLst>
                <a:ext uri="{FF2B5EF4-FFF2-40B4-BE49-F238E27FC236}">
                  <a16:creationId xmlns:a16="http://schemas.microsoft.com/office/drawing/2014/main" xmlns="" id="{5869E95D-9EE5-4813-BBF9-0A33FE62693A}"/>
                </a:ext>
              </a:extLst>
            </p:cNvPr>
            <p:cNvCxnSpPr/>
            <p:nvPr/>
          </p:nvCxnSpPr>
          <p:spPr>
            <a:xfrm>
              <a:off x="2863517" y="3429000"/>
              <a:ext cx="489284"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xmlns="" id="{7290BA59-C228-4C83-B4A1-00841CEF4B9C}"/>
                </a:ext>
              </a:extLst>
            </p:cNvPr>
            <p:cNvCxnSpPr/>
            <p:nvPr/>
          </p:nvCxnSpPr>
          <p:spPr>
            <a:xfrm>
              <a:off x="5820146" y="3429000"/>
              <a:ext cx="489284"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xmlns="" id="{6796141F-ED21-4640-8203-E93E654C2435}"/>
                </a:ext>
              </a:extLst>
            </p:cNvPr>
            <p:cNvSpPr txBox="1"/>
            <p:nvPr/>
          </p:nvSpPr>
          <p:spPr>
            <a:xfrm>
              <a:off x="1368264" y="4627655"/>
              <a:ext cx="678391" cy="400110"/>
            </a:xfrm>
            <a:prstGeom prst="rect">
              <a:avLst/>
            </a:prstGeom>
            <a:noFill/>
          </p:spPr>
          <p:txBody>
            <a:bodyPr wrap="none" rtlCol="0">
              <a:spAutoFit/>
            </a:bodyPr>
            <a:lstStyle/>
            <a:p>
              <a:r>
                <a:rPr lang="en-US" sz="2000" b="1" dirty="0"/>
                <a:t>Cells</a:t>
              </a:r>
            </a:p>
          </p:txBody>
        </p:sp>
        <p:sp>
          <p:nvSpPr>
            <p:cNvPr id="18" name="TextBox 17">
              <a:extLst>
                <a:ext uri="{FF2B5EF4-FFF2-40B4-BE49-F238E27FC236}">
                  <a16:creationId xmlns:a16="http://schemas.microsoft.com/office/drawing/2014/main" xmlns="" id="{AA842702-C68E-453B-8DC3-B04A2D6D8FB1}"/>
                </a:ext>
              </a:extLst>
            </p:cNvPr>
            <p:cNvSpPr txBox="1"/>
            <p:nvPr/>
          </p:nvSpPr>
          <p:spPr>
            <a:xfrm>
              <a:off x="4059166" y="4635555"/>
              <a:ext cx="846707" cy="400110"/>
            </a:xfrm>
            <a:prstGeom prst="rect">
              <a:avLst/>
            </a:prstGeom>
            <a:noFill/>
          </p:spPr>
          <p:txBody>
            <a:bodyPr wrap="none" rtlCol="0">
              <a:spAutoFit/>
            </a:bodyPr>
            <a:lstStyle/>
            <a:p>
              <a:r>
                <a:rPr lang="en-US" sz="2000" b="1" dirty="0"/>
                <a:t>Tissue</a:t>
              </a:r>
            </a:p>
          </p:txBody>
        </p:sp>
        <p:sp>
          <p:nvSpPr>
            <p:cNvPr id="19" name="TextBox 18">
              <a:extLst>
                <a:ext uri="{FF2B5EF4-FFF2-40B4-BE49-F238E27FC236}">
                  <a16:creationId xmlns:a16="http://schemas.microsoft.com/office/drawing/2014/main" xmlns="" id="{3975A5DF-624B-4671-A7B2-3C8707190BA7}"/>
                </a:ext>
              </a:extLst>
            </p:cNvPr>
            <p:cNvSpPr txBox="1"/>
            <p:nvPr/>
          </p:nvSpPr>
          <p:spPr>
            <a:xfrm>
              <a:off x="7151633" y="4635555"/>
              <a:ext cx="990977" cy="400110"/>
            </a:xfrm>
            <a:prstGeom prst="rect">
              <a:avLst/>
            </a:prstGeom>
            <a:noFill/>
          </p:spPr>
          <p:txBody>
            <a:bodyPr wrap="none" rtlCol="0">
              <a:spAutoFit/>
            </a:bodyPr>
            <a:lstStyle/>
            <a:p>
              <a:r>
                <a:rPr lang="en-US" sz="2000" b="1" dirty="0"/>
                <a:t>Animal</a:t>
              </a:r>
              <a:r>
                <a:rPr lang="en-US" b="1" dirty="0"/>
                <a:t> </a:t>
              </a:r>
            </a:p>
          </p:txBody>
        </p:sp>
      </p:grpSp>
      <p:sp>
        <p:nvSpPr>
          <p:cNvPr id="21" name="Rectangle 20">
            <a:extLst>
              <a:ext uri="{FF2B5EF4-FFF2-40B4-BE49-F238E27FC236}">
                <a16:creationId xmlns:a16="http://schemas.microsoft.com/office/drawing/2014/main" xmlns="" id="{2AB9A876-4739-44F0-8D47-DA2B40B84C03}"/>
              </a:ext>
            </a:extLst>
          </p:cNvPr>
          <p:cNvSpPr/>
          <p:nvPr/>
        </p:nvSpPr>
        <p:spPr>
          <a:xfrm>
            <a:off x="458629" y="5321953"/>
            <a:ext cx="9047581" cy="1200329"/>
          </a:xfrm>
          <a:prstGeom prst="rect">
            <a:avLst/>
          </a:prstGeom>
        </p:spPr>
        <p:txBody>
          <a:bodyPr wrap="square">
            <a:spAutoFit/>
          </a:bodyPr>
          <a:lstStyle/>
          <a:p>
            <a:pPr lvl="0"/>
            <a:r>
              <a:rPr lang="en-US" sz="3200" b="1" dirty="0" err="1">
                <a:solidFill>
                  <a:prstClr val="black"/>
                </a:solidFill>
              </a:rPr>
              <a:t>Adherens</a:t>
            </a:r>
            <a:r>
              <a:rPr lang="en-US" sz="3200" b="1" dirty="0">
                <a:solidFill>
                  <a:prstClr val="black"/>
                </a:solidFill>
              </a:rPr>
              <a:t> junction complex in cell-cell adhesion </a:t>
            </a:r>
          </a:p>
          <a:p>
            <a:endParaRPr lang="en-US" sz="4000" b="1" dirty="0"/>
          </a:p>
        </p:txBody>
      </p:sp>
      <p:sp>
        <p:nvSpPr>
          <p:cNvPr id="23" name="TextBox 22">
            <a:extLst>
              <a:ext uri="{FF2B5EF4-FFF2-40B4-BE49-F238E27FC236}">
                <a16:creationId xmlns:a16="http://schemas.microsoft.com/office/drawing/2014/main" xmlns="" id="{F7152EAD-90CC-46C6-837C-7D437CEAB407}"/>
              </a:ext>
            </a:extLst>
          </p:cNvPr>
          <p:cNvSpPr txBox="1"/>
          <p:nvPr/>
        </p:nvSpPr>
        <p:spPr>
          <a:xfrm>
            <a:off x="2238766" y="2406524"/>
            <a:ext cx="1457450" cy="646331"/>
          </a:xfrm>
          <a:prstGeom prst="rect">
            <a:avLst/>
          </a:prstGeom>
          <a:noFill/>
        </p:spPr>
        <p:txBody>
          <a:bodyPr wrap="none" rtlCol="0">
            <a:spAutoFit/>
          </a:bodyPr>
          <a:lstStyle/>
          <a:p>
            <a:r>
              <a:rPr lang="en-US" b="1" dirty="0"/>
              <a:t>Cell adhesion</a:t>
            </a:r>
          </a:p>
          <a:p>
            <a:endParaRPr lang="en-US" b="1"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90745" y="350089"/>
            <a:ext cx="406400" cy="406400"/>
          </a:xfrm>
          <a:prstGeom prst="rect">
            <a:avLst/>
          </a:prstGeom>
        </p:spPr>
      </p:pic>
    </p:spTree>
    <p:extLst>
      <p:ext uri="{BB962C8B-B14F-4D97-AF65-F5344CB8AC3E}">
        <p14:creationId xmlns:p14="http://schemas.microsoft.com/office/powerpoint/2010/main" val="5890034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92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7452" y="565851"/>
            <a:ext cx="9129237" cy="2677656"/>
          </a:xfrm>
          <a:prstGeom prst="rect">
            <a:avLst/>
          </a:prstGeom>
          <a:noFill/>
        </p:spPr>
        <p:txBody>
          <a:bodyPr wrap="square" rtlCol="0">
            <a:spAutoFit/>
          </a:bodyPr>
          <a:lstStyle/>
          <a:p>
            <a:r>
              <a:rPr lang="en-US" sz="4000" b="1" dirty="0"/>
              <a:t> </a:t>
            </a:r>
            <a:r>
              <a:rPr lang="en-US" sz="4000" b="1" u="sng" dirty="0"/>
              <a:t>N</a:t>
            </a:r>
            <a:r>
              <a:rPr lang="en-US" sz="4000" b="1" dirty="0"/>
              <a:t>eutron </a:t>
            </a:r>
            <a:r>
              <a:rPr lang="en-US" sz="4000" b="1" u="sng" dirty="0"/>
              <a:t>S</a:t>
            </a:r>
            <a:r>
              <a:rPr lang="en-US" sz="4000" b="1" dirty="0"/>
              <a:t>pin </a:t>
            </a:r>
            <a:r>
              <a:rPr lang="en-US" sz="4000" b="1" u="sng" dirty="0"/>
              <a:t>E</a:t>
            </a:r>
            <a:r>
              <a:rPr lang="en-US" sz="4000" b="1" dirty="0"/>
              <a:t>cho spectroscopy (</a:t>
            </a:r>
            <a:r>
              <a:rPr lang="en-US" sz="4000" b="1" dirty="0">
                <a:solidFill>
                  <a:srgbClr val="0000FF"/>
                </a:solidFill>
              </a:rPr>
              <a:t>NSE</a:t>
            </a:r>
            <a:r>
              <a:rPr lang="en-US" sz="4000" b="1" dirty="0"/>
              <a:t>)</a:t>
            </a:r>
          </a:p>
          <a:p>
            <a:r>
              <a:rPr lang="en-US" sz="4000" b="1" dirty="0"/>
              <a:t>reveals protein </a:t>
            </a:r>
            <a:r>
              <a:rPr lang="en-US" sz="4800" b="1" dirty="0">
                <a:solidFill>
                  <a:srgbClr val="C00000"/>
                </a:solidFill>
              </a:rPr>
              <a:t>nanoscale dynamics</a:t>
            </a:r>
          </a:p>
          <a:p>
            <a:endParaRPr lang="en-US" sz="4000" b="1" dirty="0"/>
          </a:p>
          <a:p>
            <a:pPr algn="ctr"/>
            <a:r>
              <a:rPr lang="en-US" sz="4000" b="1" dirty="0"/>
              <a:t> </a:t>
            </a:r>
          </a:p>
        </p:txBody>
      </p:sp>
      <p:pic>
        <p:nvPicPr>
          <p:cNvPr id="6" name="Picture 5">
            <a:extLst>
              <a:ext uri="{FF2B5EF4-FFF2-40B4-BE49-F238E27FC236}">
                <a16:creationId xmlns:a16="http://schemas.microsoft.com/office/drawing/2014/main" xmlns="" id="{C53C658A-6BE4-4B86-8391-0401C829A0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95257" y="2364235"/>
            <a:ext cx="3810000" cy="2857500"/>
          </a:xfrm>
          <a:prstGeom prst="rect">
            <a:avLst/>
          </a:prstGeom>
        </p:spPr>
      </p:pic>
      <p:sp>
        <p:nvSpPr>
          <p:cNvPr id="7" name="TextBox 6">
            <a:extLst>
              <a:ext uri="{FF2B5EF4-FFF2-40B4-BE49-F238E27FC236}">
                <a16:creationId xmlns:a16="http://schemas.microsoft.com/office/drawing/2014/main" xmlns="" id="{D43AF9A5-9098-42A4-8F0C-D87E982DA674}"/>
              </a:ext>
            </a:extLst>
          </p:cNvPr>
          <p:cNvSpPr txBox="1"/>
          <p:nvPr/>
        </p:nvSpPr>
        <p:spPr>
          <a:xfrm>
            <a:off x="3190800" y="5700875"/>
            <a:ext cx="2991775" cy="707886"/>
          </a:xfrm>
          <a:prstGeom prst="rect">
            <a:avLst/>
          </a:prstGeom>
          <a:noFill/>
        </p:spPr>
        <p:txBody>
          <a:bodyPr wrap="square" rtlCol="0">
            <a:spAutoFit/>
          </a:bodyPr>
          <a:lstStyle/>
          <a:p>
            <a:r>
              <a:rPr lang="en-US" sz="4000" dirty="0"/>
              <a:t>Bloch sphere</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68800" y="3225800"/>
            <a:ext cx="406400" cy="4064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547608" y="177158"/>
            <a:ext cx="406400" cy="406400"/>
          </a:xfrm>
          <a:prstGeom prst="rect">
            <a:avLst/>
          </a:prstGeom>
        </p:spPr>
      </p:pic>
    </p:spTree>
    <p:extLst>
      <p:ext uri="{BB962C8B-B14F-4D97-AF65-F5344CB8AC3E}">
        <p14:creationId xmlns:p14="http://schemas.microsoft.com/office/powerpoint/2010/main" val="742251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8920"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audio>
              <p:cMediaNode vol="80000" numSld="999" showWhenStopped="0">
                <p:cTn id="13"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xmlns="" id="{807E9CAE-94D6-4B8D-A68D-5424926AB50F}"/>
              </a:ext>
            </a:extLst>
          </p:cNvPr>
          <p:cNvGraphicFramePr>
            <a:graphicFrameLocks noChangeAspect="1"/>
          </p:cNvGraphicFramePr>
          <p:nvPr/>
        </p:nvGraphicFramePr>
        <p:xfrm>
          <a:off x="-128756" y="384049"/>
          <a:ext cx="4567798" cy="3557499"/>
        </p:xfrm>
        <a:graphic>
          <a:graphicData uri="http://schemas.openxmlformats.org/presentationml/2006/ole">
            <mc:AlternateContent xmlns:mc="http://schemas.openxmlformats.org/markup-compatibility/2006">
              <mc:Choice xmlns:v="urn:schemas-microsoft-com:vml" Requires="v">
                <p:oleObj spid="_x0000_s12413" name="Graph" r:id="rId6" imgW="3718440" imgH="2895480" progId="Origin50.Graph">
                  <p:embed/>
                </p:oleObj>
              </mc:Choice>
              <mc:Fallback>
                <p:oleObj name="Graph" r:id="rId6" imgW="3718440" imgH="2895480" progId="Origin50.Graph">
                  <p:embed/>
                  <p:pic>
                    <p:nvPicPr>
                      <p:cNvPr id="4" name="Object 3">
                        <a:extLst>
                          <a:ext uri="{FF2B5EF4-FFF2-40B4-BE49-F238E27FC236}">
                            <a16:creationId xmlns:a16="http://schemas.microsoft.com/office/drawing/2014/main" xmlns="" id="{807E9CAE-94D6-4B8D-A68D-5424926AB50F}"/>
                          </a:ext>
                        </a:extLst>
                      </p:cNvPr>
                      <p:cNvPicPr/>
                      <p:nvPr/>
                    </p:nvPicPr>
                    <p:blipFill>
                      <a:blip r:embed="rId7"/>
                      <a:stretch>
                        <a:fillRect/>
                      </a:stretch>
                    </p:blipFill>
                    <p:spPr>
                      <a:xfrm>
                        <a:off x="-128756" y="384049"/>
                        <a:ext cx="4567798" cy="3557499"/>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xmlns="" id="{32B59A25-6179-4404-9450-5BA57FE67492}"/>
              </a:ext>
            </a:extLst>
          </p:cNvPr>
          <p:cNvGraphicFramePr>
            <a:graphicFrameLocks noChangeAspect="1"/>
          </p:cNvGraphicFramePr>
          <p:nvPr/>
        </p:nvGraphicFramePr>
        <p:xfrm>
          <a:off x="4740505" y="384048"/>
          <a:ext cx="4567798" cy="3557499"/>
        </p:xfrm>
        <a:graphic>
          <a:graphicData uri="http://schemas.openxmlformats.org/presentationml/2006/ole">
            <mc:AlternateContent xmlns:mc="http://schemas.openxmlformats.org/markup-compatibility/2006">
              <mc:Choice xmlns:v="urn:schemas-microsoft-com:vml" Requires="v">
                <p:oleObj spid="_x0000_s12414" name="Graph" r:id="rId8" imgW="3718440" imgH="2895480" progId="Origin50.Graph">
                  <p:embed/>
                </p:oleObj>
              </mc:Choice>
              <mc:Fallback>
                <p:oleObj name="Graph" r:id="rId8" imgW="3718440" imgH="2895480" progId="Origin50.Graph">
                  <p:embed/>
                  <p:pic>
                    <p:nvPicPr>
                      <p:cNvPr id="8" name="Object 7">
                        <a:extLst>
                          <a:ext uri="{FF2B5EF4-FFF2-40B4-BE49-F238E27FC236}">
                            <a16:creationId xmlns:a16="http://schemas.microsoft.com/office/drawing/2014/main" xmlns="" id="{32B59A25-6179-4404-9450-5BA57FE67492}"/>
                          </a:ext>
                        </a:extLst>
                      </p:cNvPr>
                      <p:cNvPicPr/>
                      <p:nvPr/>
                    </p:nvPicPr>
                    <p:blipFill>
                      <a:blip r:embed="rId9"/>
                      <a:stretch>
                        <a:fillRect/>
                      </a:stretch>
                    </p:blipFill>
                    <p:spPr>
                      <a:xfrm>
                        <a:off x="4740505" y="384048"/>
                        <a:ext cx="4567798" cy="3557499"/>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xmlns="" id="{C854FCE8-628D-4FA1-957B-2B55D76C4822}"/>
              </a:ext>
            </a:extLst>
          </p:cNvPr>
          <p:cNvGraphicFramePr>
            <a:graphicFrameLocks noChangeAspect="1"/>
          </p:cNvGraphicFramePr>
          <p:nvPr/>
        </p:nvGraphicFramePr>
        <p:xfrm>
          <a:off x="2627063" y="3460689"/>
          <a:ext cx="4397341" cy="3424743"/>
        </p:xfrm>
        <a:graphic>
          <a:graphicData uri="http://schemas.openxmlformats.org/presentationml/2006/ole">
            <mc:AlternateContent xmlns:mc="http://schemas.openxmlformats.org/markup-compatibility/2006">
              <mc:Choice xmlns:v="urn:schemas-microsoft-com:vml" Requires="v">
                <p:oleObj spid="_x0000_s12415" name="Graph" r:id="rId10" imgW="3718440" imgH="2895480" progId="Origin50.Graph">
                  <p:embed/>
                </p:oleObj>
              </mc:Choice>
              <mc:Fallback>
                <p:oleObj name="Graph" r:id="rId10" imgW="3718440" imgH="2895480" progId="Origin50.Graph">
                  <p:embed/>
                  <p:pic>
                    <p:nvPicPr>
                      <p:cNvPr id="9" name="Object 8">
                        <a:extLst>
                          <a:ext uri="{FF2B5EF4-FFF2-40B4-BE49-F238E27FC236}">
                            <a16:creationId xmlns:a16="http://schemas.microsoft.com/office/drawing/2014/main" xmlns="" id="{C854FCE8-628D-4FA1-957B-2B55D76C4822}"/>
                          </a:ext>
                        </a:extLst>
                      </p:cNvPr>
                      <p:cNvPicPr/>
                      <p:nvPr/>
                    </p:nvPicPr>
                    <p:blipFill>
                      <a:blip r:embed="rId11"/>
                      <a:stretch>
                        <a:fillRect/>
                      </a:stretch>
                    </p:blipFill>
                    <p:spPr>
                      <a:xfrm>
                        <a:off x="2627063" y="3460689"/>
                        <a:ext cx="4397341" cy="3424743"/>
                      </a:xfrm>
                      <a:prstGeom prst="rect">
                        <a:avLst/>
                      </a:prstGeom>
                    </p:spPr>
                  </p:pic>
                </p:oleObj>
              </mc:Fallback>
            </mc:AlternateContent>
          </a:graphicData>
        </a:graphic>
      </p:graphicFrame>
      <p:sp>
        <p:nvSpPr>
          <p:cNvPr id="2" name="TextBox 1"/>
          <p:cNvSpPr txBox="1"/>
          <p:nvPr/>
        </p:nvSpPr>
        <p:spPr>
          <a:xfrm>
            <a:off x="2411870" y="122438"/>
            <a:ext cx="4355808" cy="523220"/>
          </a:xfrm>
          <a:prstGeom prst="rect">
            <a:avLst/>
          </a:prstGeom>
          <a:noFill/>
        </p:spPr>
        <p:txBody>
          <a:bodyPr wrap="none" rtlCol="0">
            <a:spAutoFit/>
          </a:bodyPr>
          <a:lstStyle/>
          <a:p>
            <a:r>
              <a:rPr lang="en-US" sz="2800" dirty="0"/>
              <a:t>NSE spectra of alpha-catenin</a:t>
            </a:r>
          </a:p>
        </p:txBody>
      </p:sp>
      <p:pic>
        <p:nvPicPr>
          <p:cNvPr id="6"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7998968" y="270947"/>
            <a:ext cx="406400" cy="406400"/>
          </a:xfrm>
          <a:prstGeom prst="rect">
            <a:avLst/>
          </a:prstGeom>
        </p:spPr>
      </p:pic>
    </p:spTree>
    <p:extLst>
      <p:ext uri="{BB962C8B-B14F-4D97-AF65-F5344CB8AC3E}">
        <p14:creationId xmlns:p14="http://schemas.microsoft.com/office/powerpoint/2010/main" val="30936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p:cNvGraphicFramePr>
            <a:graphicFrameLocks noChangeAspect="1"/>
          </p:cNvGraphicFramePr>
          <p:nvPr/>
        </p:nvGraphicFramePr>
        <p:xfrm>
          <a:off x="1794471" y="3542645"/>
          <a:ext cx="5555058" cy="2222023"/>
        </p:xfrm>
        <a:graphic>
          <a:graphicData uri="http://schemas.openxmlformats.org/presentationml/2006/ole">
            <mc:AlternateContent xmlns:mc="http://schemas.openxmlformats.org/markup-compatibility/2006">
              <mc:Choice xmlns:v="urn:schemas-microsoft-com:vml" Requires="v">
                <p:oleObj spid="_x0000_s13354" name="Equation" r:id="rId3" imgW="2095200" imgH="838080" progId="Equation.3">
                  <p:embed/>
                </p:oleObj>
              </mc:Choice>
              <mc:Fallback>
                <p:oleObj name="Equation" r:id="rId3" imgW="2095200" imgH="838080" progId="Equation.3">
                  <p:embed/>
                  <p:pic>
                    <p:nvPicPr>
                      <p:cNvPr id="7" name="Object 6"/>
                      <p:cNvPicPr/>
                      <p:nvPr/>
                    </p:nvPicPr>
                    <p:blipFill>
                      <a:blip r:embed="rId4"/>
                      <a:stretch>
                        <a:fillRect/>
                      </a:stretch>
                    </p:blipFill>
                    <p:spPr>
                      <a:xfrm>
                        <a:off x="1794471" y="3542645"/>
                        <a:ext cx="5555058" cy="2222023"/>
                      </a:xfrm>
                      <a:prstGeom prst="rect">
                        <a:avLst/>
                      </a:prstGeom>
                    </p:spPr>
                  </p:pic>
                </p:oleObj>
              </mc:Fallback>
            </mc:AlternateContent>
          </a:graphicData>
        </a:graphic>
      </p:graphicFrame>
      <p:sp>
        <p:nvSpPr>
          <p:cNvPr id="8" name="TextBox 7"/>
          <p:cNvSpPr txBox="1"/>
          <p:nvPr/>
        </p:nvSpPr>
        <p:spPr>
          <a:xfrm>
            <a:off x="1014797" y="1441760"/>
            <a:ext cx="7345223" cy="1200329"/>
          </a:xfrm>
          <a:prstGeom prst="rect">
            <a:avLst/>
          </a:prstGeom>
          <a:noFill/>
        </p:spPr>
        <p:txBody>
          <a:bodyPr wrap="square" rtlCol="0">
            <a:spAutoFit/>
          </a:bodyPr>
          <a:lstStyle/>
          <a:p>
            <a:r>
              <a:rPr lang="en-US" sz="3600" b="1" dirty="0"/>
              <a:t>    Decay rate of NSE spectra and </a:t>
            </a:r>
          </a:p>
          <a:p>
            <a:r>
              <a:rPr lang="en-US" sz="3600" b="1" dirty="0"/>
              <a:t>  effective diffusion constant </a:t>
            </a:r>
            <a:r>
              <a:rPr lang="en-US" sz="3600" b="1" dirty="0" err="1"/>
              <a:t>D</a:t>
            </a:r>
            <a:r>
              <a:rPr lang="en-US" sz="3600" b="1" baseline="-25000" dirty="0" err="1"/>
              <a:t>eff</a:t>
            </a:r>
            <a:r>
              <a:rPr lang="en-US" sz="3600" b="1" dirty="0"/>
              <a:t>(Q)</a:t>
            </a:r>
          </a:p>
        </p:txBody>
      </p:sp>
      <p:sp>
        <p:nvSpPr>
          <p:cNvPr id="2" name="Rectangle 1">
            <a:extLst>
              <a:ext uri="{FF2B5EF4-FFF2-40B4-BE49-F238E27FC236}">
                <a16:creationId xmlns:a16="http://schemas.microsoft.com/office/drawing/2014/main" xmlns="" id="{DC1EBB88-1167-4530-9A50-A2CD537BC7E5}"/>
              </a:ext>
            </a:extLst>
          </p:cNvPr>
          <p:cNvSpPr/>
          <p:nvPr/>
        </p:nvSpPr>
        <p:spPr>
          <a:xfrm>
            <a:off x="3059847" y="499294"/>
            <a:ext cx="3255122" cy="369332"/>
          </a:xfrm>
          <a:prstGeom prst="rect">
            <a:avLst/>
          </a:prstGeom>
        </p:spPr>
        <p:txBody>
          <a:bodyPr wrap="none">
            <a:spAutoFit/>
          </a:bodyPr>
          <a:lstStyle/>
          <a:p>
            <a:r>
              <a:rPr lang="en-US" dirty="0"/>
              <a:t>Neutron spin echo spectroscopy </a:t>
            </a:r>
          </a:p>
        </p:txBody>
      </p:sp>
    </p:spTree>
    <p:extLst>
      <p:ext uri="{BB962C8B-B14F-4D97-AF65-F5344CB8AC3E}">
        <p14:creationId xmlns:p14="http://schemas.microsoft.com/office/powerpoint/2010/main" val="19994433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a:extLst>
              <a:ext uri="{FF2B5EF4-FFF2-40B4-BE49-F238E27FC236}">
                <a16:creationId xmlns:a16="http://schemas.microsoft.com/office/drawing/2014/main" xmlns="" id="{ECD13E1A-7727-43DC-AEE9-920E8FFD7F4B}"/>
              </a:ext>
            </a:extLst>
          </p:cNvPr>
          <p:cNvSpPr>
            <a:spLocks noGrp="1" noChangeArrowheads="1"/>
          </p:cNvSpPr>
          <p:nvPr>
            <p:ph type="body" idx="1"/>
          </p:nvPr>
        </p:nvSpPr>
        <p:spPr>
          <a:xfrm>
            <a:off x="187325" y="2070100"/>
            <a:ext cx="8661400" cy="650875"/>
          </a:xfrm>
        </p:spPr>
        <p:txBody>
          <a:bodyPr/>
          <a:lstStyle/>
          <a:p>
            <a:pPr>
              <a:buFont typeface="Arial" panose="020B0604020202020204" pitchFamily="34" charset="0"/>
              <a:buNone/>
            </a:pPr>
            <a:r>
              <a:rPr lang="en-US" altLang="en-US">
                <a:latin typeface="Comic Sans MS" panose="030F0702030302020204" pitchFamily="66" charset="0"/>
              </a:rPr>
              <a:t> </a:t>
            </a:r>
          </a:p>
        </p:txBody>
      </p:sp>
      <p:graphicFrame>
        <p:nvGraphicFramePr>
          <p:cNvPr id="23557" name="Object 5">
            <a:extLst>
              <a:ext uri="{FF2B5EF4-FFF2-40B4-BE49-F238E27FC236}">
                <a16:creationId xmlns:a16="http://schemas.microsoft.com/office/drawing/2014/main" xmlns="" id="{892E0D8D-66E7-4A4D-9212-E590006A8F3C}"/>
              </a:ext>
            </a:extLst>
          </p:cNvPr>
          <p:cNvGraphicFramePr>
            <a:graphicFrameLocks noChangeAspect="1"/>
          </p:cNvGraphicFramePr>
          <p:nvPr/>
        </p:nvGraphicFramePr>
        <p:xfrm>
          <a:off x="861174" y="2837759"/>
          <a:ext cx="7112033" cy="1832122"/>
        </p:xfrm>
        <a:graphic>
          <a:graphicData uri="http://schemas.openxmlformats.org/presentationml/2006/ole">
            <mc:AlternateContent xmlns:mc="http://schemas.openxmlformats.org/markup-compatibility/2006">
              <mc:Choice xmlns:v="urn:schemas-microsoft-com:vml" Requires="v">
                <p:oleObj spid="_x0000_s14379" name="Equation" r:id="rId6" imgW="3530520" imgH="761760" progId="Equation.3">
                  <p:embed/>
                </p:oleObj>
              </mc:Choice>
              <mc:Fallback>
                <p:oleObj name="Equation" r:id="rId6" imgW="3530520" imgH="761760" progId="Equation.3">
                  <p:embed/>
                  <p:pic>
                    <p:nvPicPr>
                      <p:cNvPr id="23557" name="Object 5">
                        <a:extLst>
                          <a:ext uri="{FF2B5EF4-FFF2-40B4-BE49-F238E27FC236}">
                            <a16:creationId xmlns:a16="http://schemas.microsoft.com/office/drawing/2014/main" xmlns="" id="{892E0D8D-66E7-4A4D-9212-E590006A8F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1174" y="2837759"/>
                        <a:ext cx="7112033" cy="1832122"/>
                      </a:xfrm>
                      <a:prstGeom prst="rect">
                        <a:avLst/>
                      </a:prstGeom>
                      <a:noFill/>
                    </p:spPr>
                  </p:pic>
                </p:oleObj>
              </mc:Fallback>
            </mc:AlternateContent>
          </a:graphicData>
        </a:graphic>
      </p:graphicFrame>
      <p:sp>
        <p:nvSpPr>
          <p:cNvPr id="2" name="TextBox 1"/>
          <p:cNvSpPr txBox="1"/>
          <p:nvPr/>
        </p:nvSpPr>
        <p:spPr>
          <a:xfrm>
            <a:off x="5917923" y="5942163"/>
            <a:ext cx="2930802" cy="646331"/>
          </a:xfrm>
          <a:prstGeom prst="rect">
            <a:avLst/>
          </a:prstGeom>
          <a:noFill/>
        </p:spPr>
        <p:txBody>
          <a:bodyPr wrap="none" rtlCol="0">
            <a:spAutoFit/>
          </a:bodyPr>
          <a:lstStyle/>
          <a:p>
            <a:r>
              <a:rPr lang="en-US" dirty="0"/>
              <a:t>Bu et al, PNAS, 2005</a:t>
            </a:r>
          </a:p>
          <a:p>
            <a:r>
              <a:rPr lang="en-US" dirty="0" err="1"/>
              <a:t>Farago</a:t>
            </a:r>
            <a:r>
              <a:rPr lang="en-US" dirty="0"/>
              <a:t> et al, </a:t>
            </a:r>
            <a:r>
              <a:rPr lang="en-US" dirty="0" err="1"/>
              <a:t>Biophys</a:t>
            </a:r>
            <a:r>
              <a:rPr lang="en-US" dirty="0"/>
              <a:t>. J., 2010</a:t>
            </a:r>
          </a:p>
        </p:txBody>
      </p:sp>
      <p:sp>
        <p:nvSpPr>
          <p:cNvPr id="3" name="Rectangle 2"/>
          <p:cNvSpPr/>
          <p:nvPr/>
        </p:nvSpPr>
        <p:spPr>
          <a:xfrm>
            <a:off x="187325" y="670894"/>
            <a:ext cx="8769350" cy="1631216"/>
          </a:xfrm>
          <a:prstGeom prst="rect">
            <a:avLst/>
          </a:prstGeom>
        </p:spPr>
        <p:txBody>
          <a:bodyPr wrap="square">
            <a:spAutoFit/>
          </a:bodyPr>
          <a:lstStyle/>
          <a:p>
            <a:pPr algn="ctr" defTabSz="914400"/>
            <a:r>
              <a:rPr lang="en-US" altLang="en-US" sz="3200" b="1" dirty="0">
                <a:latin typeface="Arial" panose="020B0604020202020204" pitchFamily="34" charset="0"/>
                <a:cs typeface="Arial" panose="020B0604020202020204" pitchFamily="34" charset="0"/>
              </a:rPr>
              <a:t>Our theoretical framework allows us to see </a:t>
            </a:r>
            <a:r>
              <a:rPr lang="en-US" altLang="en-US" sz="3600" b="1" dirty="0">
                <a:solidFill>
                  <a:srgbClr val="FF0000"/>
                </a:solidFill>
                <a:effectLst>
                  <a:glow rad="63500">
                    <a:schemeClr val="accent1">
                      <a:satMod val="175000"/>
                      <a:alpha val="40000"/>
                    </a:schemeClr>
                  </a:glow>
                </a:effectLst>
                <a:latin typeface="Arial" panose="020B0604020202020204" pitchFamily="34" charset="0"/>
                <a:cs typeface="Arial" panose="020B0604020202020204" pitchFamily="34" charset="0"/>
              </a:rPr>
              <a:t>nanoscale</a:t>
            </a:r>
          </a:p>
          <a:p>
            <a:pPr algn="ctr" defTabSz="914400"/>
            <a:r>
              <a:rPr lang="en-US" altLang="en-US" sz="3200" b="1" dirty="0">
                <a:latin typeface="Arial" panose="020B0604020202020204" pitchFamily="34" charset="0"/>
                <a:cs typeface="Arial" panose="020B0604020202020204" pitchFamily="34" charset="0"/>
              </a:rPr>
              <a:t> internal motion</a:t>
            </a:r>
          </a:p>
        </p:txBody>
      </p:sp>
      <p:sp>
        <p:nvSpPr>
          <p:cNvPr id="8" name="Rectangle 6"/>
          <p:cNvSpPr>
            <a:spLocks noChangeArrowheads="1"/>
          </p:cNvSpPr>
          <p:nvPr/>
        </p:nvSpPr>
        <p:spPr bwMode="auto">
          <a:xfrm>
            <a:off x="347662" y="5064873"/>
            <a:ext cx="8382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sz="3200" dirty="0">
                <a:solidFill>
                  <a:srgbClr val="C00000"/>
                </a:solidFill>
                <a:latin typeface="Comic Sans MS" panose="030F0702030302020204" pitchFamily="66" charset="0"/>
              </a:rPr>
              <a:t>Mobility tensor H </a:t>
            </a:r>
            <a:r>
              <a:rPr lang="en-US" sz="3200" dirty="0">
                <a:latin typeface="Comic Sans MS" panose="030F0702030302020204" pitchFamily="66" charset="0"/>
              </a:rPr>
              <a:t>defines</a:t>
            </a:r>
            <a:r>
              <a:rPr lang="en-US" sz="3200" dirty="0">
                <a:solidFill>
                  <a:srgbClr val="C00000"/>
                </a:solidFill>
                <a:latin typeface="Comic Sans MS" panose="030F0702030302020204" pitchFamily="66" charset="0"/>
              </a:rPr>
              <a:t> domain dynamics</a:t>
            </a:r>
          </a:p>
        </p:txBody>
      </p:sp>
      <p:sp>
        <p:nvSpPr>
          <p:cNvPr id="4" name="Rectangle 3">
            <a:extLst>
              <a:ext uri="{FF2B5EF4-FFF2-40B4-BE49-F238E27FC236}">
                <a16:creationId xmlns:a16="http://schemas.microsoft.com/office/drawing/2014/main" xmlns="" id="{95D946D0-B836-47BA-A50F-3D63891BD37A}"/>
              </a:ext>
            </a:extLst>
          </p:cNvPr>
          <p:cNvSpPr/>
          <p:nvPr/>
        </p:nvSpPr>
        <p:spPr>
          <a:xfrm>
            <a:off x="2911101" y="184778"/>
            <a:ext cx="3255122" cy="369332"/>
          </a:xfrm>
          <a:prstGeom prst="rect">
            <a:avLst/>
          </a:prstGeom>
        </p:spPr>
        <p:txBody>
          <a:bodyPr wrap="none">
            <a:spAutoFit/>
          </a:bodyPr>
          <a:lstStyle/>
          <a:p>
            <a:r>
              <a:rPr lang="en-US" dirty="0"/>
              <a:t>Neutron spin echo spectroscopy </a:t>
            </a:r>
          </a:p>
        </p:txBody>
      </p:sp>
      <p:pic>
        <p:nvPicPr>
          <p:cNvPr id="9"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442325" y="321437"/>
            <a:ext cx="406400" cy="406400"/>
          </a:xfrm>
          <a:prstGeom prst="rect">
            <a:avLst/>
          </a:prstGeom>
        </p:spPr>
      </p:pic>
    </p:spTree>
    <p:extLst>
      <p:ext uri="{BB962C8B-B14F-4D97-AF65-F5344CB8AC3E}">
        <p14:creationId xmlns:p14="http://schemas.microsoft.com/office/powerpoint/2010/main" val="4002738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539"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0"/>
          <p:cNvSpPr>
            <a:spLocks noChangeArrowheads="1"/>
          </p:cNvSpPr>
          <p:nvPr/>
        </p:nvSpPr>
        <p:spPr bwMode="auto">
          <a:xfrm>
            <a:off x="0" y="1942021"/>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en-US" sz="2000">
              <a:latin typeface="Arial" panose="020B0604020202020204" pitchFamily="34" charset="0"/>
            </a:endParaRPr>
          </a:p>
        </p:txBody>
      </p:sp>
      <p:sp>
        <p:nvSpPr>
          <p:cNvPr id="27651" name="Rectangle 35"/>
          <p:cNvSpPr>
            <a:spLocks noChangeArrowheads="1"/>
          </p:cNvSpPr>
          <p:nvPr/>
        </p:nvSpPr>
        <p:spPr bwMode="auto">
          <a:xfrm>
            <a:off x="0" y="2378583"/>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en-US" sz="2000">
              <a:latin typeface="Arial" panose="020B0604020202020204" pitchFamily="34" charset="0"/>
            </a:endParaRPr>
          </a:p>
        </p:txBody>
      </p:sp>
      <p:pic>
        <p:nvPicPr>
          <p:cNvPr id="2765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8353">
            <a:off x="4851400" y="2491296"/>
            <a:ext cx="41656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 y="1892808"/>
            <a:ext cx="4276725" cy="233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4" name="Rectangle 2"/>
          <p:cNvSpPr txBox="1">
            <a:spLocks noChangeArrowheads="1"/>
          </p:cNvSpPr>
          <p:nvPr/>
        </p:nvSpPr>
        <p:spPr bwMode="auto">
          <a:xfrm>
            <a:off x="603250" y="457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400" dirty="0" smtClean="0">
                <a:solidFill>
                  <a:srgbClr val="0000FF"/>
                </a:solidFill>
                <a:latin typeface="Comic Sans MS" panose="030F0702030302020204" pitchFamily="66" charset="0"/>
              </a:rPr>
              <a:t>What is Mobility tensor?</a:t>
            </a:r>
          </a:p>
          <a:p>
            <a:pPr algn="ctr" eaLnBrk="1" hangingPunct="1">
              <a:lnSpc>
                <a:spcPct val="100000"/>
              </a:lnSpc>
              <a:spcBef>
                <a:spcPct val="0"/>
              </a:spcBef>
              <a:buFontTx/>
              <a:buNone/>
            </a:pPr>
            <a:r>
              <a:rPr lang="en-US" altLang="en-US" sz="4400" dirty="0" smtClean="0">
                <a:solidFill>
                  <a:srgbClr val="0000FF"/>
                </a:solidFill>
                <a:latin typeface="Comic Sans MS" panose="030F0702030302020204" pitchFamily="66" charset="0"/>
              </a:rPr>
              <a:t> </a:t>
            </a:r>
            <a:r>
              <a:rPr lang="en-US" altLang="en-US" sz="4400" dirty="0">
                <a:solidFill>
                  <a:srgbClr val="009900"/>
                </a:solidFill>
                <a:latin typeface="Comic Sans MS" panose="030F0702030302020204" pitchFamily="66" charset="0"/>
              </a:rPr>
              <a:t>v</a:t>
            </a:r>
            <a:r>
              <a:rPr lang="en-US" altLang="en-US" sz="4400" dirty="0">
                <a:solidFill>
                  <a:srgbClr val="0000FF"/>
                </a:solidFill>
                <a:latin typeface="Comic Sans MS" panose="030F0702030302020204" pitchFamily="66" charset="0"/>
              </a:rPr>
              <a:t> </a:t>
            </a:r>
            <a:r>
              <a:rPr lang="en-US" altLang="en-US" sz="4400" dirty="0">
                <a:latin typeface="Comic Sans MS" panose="030F0702030302020204" pitchFamily="66" charset="0"/>
              </a:rPr>
              <a:t>=</a:t>
            </a:r>
            <a:r>
              <a:rPr lang="en-US" altLang="en-US" sz="4400" dirty="0">
                <a:solidFill>
                  <a:srgbClr val="0000FF"/>
                </a:solidFill>
                <a:latin typeface="Comic Sans MS" panose="030F0702030302020204" pitchFamily="66" charset="0"/>
              </a:rPr>
              <a:t> H </a:t>
            </a:r>
            <a:r>
              <a:rPr lang="en-US" altLang="en-US" sz="4400" dirty="0">
                <a:solidFill>
                  <a:srgbClr val="FF0000"/>
                </a:solidFill>
                <a:latin typeface="Comic Sans MS" panose="030F0702030302020204" pitchFamily="66" charset="0"/>
              </a:rPr>
              <a:t>F</a:t>
            </a:r>
          </a:p>
        </p:txBody>
      </p:sp>
      <p:sp>
        <p:nvSpPr>
          <p:cNvPr id="27655" name="Line 7"/>
          <p:cNvSpPr>
            <a:spLocks noChangeShapeType="1"/>
          </p:cNvSpPr>
          <p:nvPr/>
        </p:nvSpPr>
        <p:spPr bwMode="auto">
          <a:xfrm>
            <a:off x="4645791" y="1173480"/>
            <a:ext cx="304800" cy="0"/>
          </a:xfrm>
          <a:prstGeom prst="line">
            <a:avLst/>
          </a:prstGeom>
          <a:noFill/>
          <a:ln w="28575">
            <a:solidFill>
              <a:srgbClr val="0000F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56" name="Line 8"/>
          <p:cNvSpPr>
            <a:spLocks noChangeShapeType="1"/>
          </p:cNvSpPr>
          <p:nvPr/>
        </p:nvSpPr>
        <p:spPr bwMode="auto">
          <a:xfrm>
            <a:off x="5169408" y="1179576"/>
            <a:ext cx="304800"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57" name="Line 9"/>
          <p:cNvSpPr>
            <a:spLocks noChangeShapeType="1"/>
          </p:cNvSpPr>
          <p:nvPr/>
        </p:nvSpPr>
        <p:spPr bwMode="auto">
          <a:xfrm>
            <a:off x="3692652" y="1280160"/>
            <a:ext cx="228600" cy="0"/>
          </a:xfrm>
          <a:prstGeom prst="line">
            <a:avLst/>
          </a:prstGeom>
          <a:noFill/>
          <a:ln w="28575">
            <a:solidFill>
              <a:srgbClr val="00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58" name="Text Box 10"/>
          <p:cNvSpPr txBox="1">
            <a:spLocks noChangeArrowheads="1"/>
          </p:cNvSpPr>
          <p:nvPr/>
        </p:nvSpPr>
        <p:spPr bwMode="auto">
          <a:xfrm>
            <a:off x="184150" y="4550664"/>
            <a:ext cx="8953500" cy="187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dirty="0">
                <a:latin typeface="Comic Sans MS" panose="030F0702030302020204" pitchFamily="66" charset="0"/>
              </a:rPr>
              <a:t>H is the </a:t>
            </a:r>
            <a:r>
              <a:rPr lang="en-US" altLang="en-US" sz="3600" dirty="0">
                <a:solidFill>
                  <a:srgbClr val="CC0000"/>
                </a:solidFill>
                <a:latin typeface="Comic Sans MS" panose="030F0702030302020204" pitchFamily="66" charset="0"/>
              </a:rPr>
              <a:t>mobility tensor</a:t>
            </a:r>
            <a:r>
              <a:rPr lang="en-US" altLang="en-US" dirty="0">
                <a:latin typeface="Comic Sans MS" panose="030F0702030302020204" pitchFamily="66" charset="0"/>
              </a:rPr>
              <a:t>, and yields the velocity of a </a:t>
            </a:r>
            <a:r>
              <a:rPr lang="en-US" altLang="en-US" dirty="0">
                <a:solidFill>
                  <a:srgbClr val="C00000"/>
                </a:solidFill>
                <a:latin typeface="Comic Sans MS" panose="030F0702030302020204" pitchFamily="66" charset="0"/>
              </a:rPr>
              <a:t>domain</a:t>
            </a:r>
            <a:r>
              <a:rPr lang="en-US" altLang="en-US" dirty="0">
                <a:latin typeface="Comic Sans MS" panose="030F0702030302020204" pitchFamily="66" charset="0"/>
              </a:rPr>
              <a:t> given the force applied on it or another subunit.  NSE yields H, given structure.</a:t>
            </a:r>
          </a:p>
          <a:p>
            <a:pPr algn="ctr" eaLnBrk="1" hangingPunct="1">
              <a:lnSpc>
                <a:spcPct val="100000"/>
              </a:lnSpc>
              <a:spcBef>
                <a:spcPct val="0"/>
              </a:spcBef>
              <a:buFontTx/>
              <a:buNone/>
            </a:pPr>
            <a:r>
              <a:rPr lang="en-US" altLang="en-US" sz="2400" dirty="0">
                <a:solidFill>
                  <a:srgbClr val="FF0000"/>
                </a:solidFill>
                <a:latin typeface="Comic Sans MS" panose="030F0702030302020204" pitchFamily="66" charset="0"/>
              </a:rPr>
              <a:t>(Bu et al, PNAS, 2005)</a:t>
            </a:r>
          </a:p>
        </p:txBody>
      </p:sp>
    </p:spTree>
    <p:extLst>
      <p:ext uri="{BB962C8B-B14F-4D97-AF65-F5344CB8AC3E}">
        <p14:creationId xmlns:p14="http://schemas.microsoft.com/office/powerpoint/2010/main" val="23219655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91441" y="1396508"/>
            <a:ext cx="5722219" cy="4429810"/>
          </a:xfrm>
          <a:prstGeom prst="rect">
            <a:avLst/>
          </a:prstGeom>
        </p:spPr>
      </p:pic>
      <p:pic>
        <p:nvPicPr>
          <p:cNvPr id="3" name="Picture 2">
            <a:extLst>
              <a:ext uri="{FF2B5EF4-FFF2-40B4-BE49-F238E27FC236}">
                <a16:creationId xmlns:a16="http://schemas.microsoft.com/office/drawing/2014/main" xmlns="" id="{3AB38FEE-645A-469F-9EA2-E56824ED6623}"/>
              </a:ext>
            </a:extLst>
          </p:cNvPr>
          <p:cNvPicPr>
            <a:picLocks noChangeAspect="1"/>
          </p:cNvPicPr>
          <p:nvPr/>
        </p:nvPicPr>
        <p:blipFill rotWithShape="1">
          <a:blip r:embed="rId5">
            <a:extLst>
              <a:ext uri="{28A0092B-C50C-407E-A947-70E740481C1C}">
                <a14:useLocalDpi xmlns:a14="http://schemas.microsoft.com/office/drawing/2010/main" val="0"/>
              </a:ext>
            </a:extLst>
          </a:blip>
          <a:srcRect l="17246" t="20440" r="9552" b="12294"/>
          <a:stretch/>
        </p:blipFill>
        <p:spPr>
          <a:xfrm>
            <a:off x="5092399" y="2808612"/>
            <a:ext cx="4051601" cy="2313618"/>
          </a:xfrm>
          <a:prstGeom prst="rect">
            <a:avLst/>
          </a:prstGeom>
        </p:spPr>
      </p:pic>
      <p:sp>
        <p:nvSpPr>
          <p:cNvPr id="4" name="TextBox 3"/>
          <p:cNvSpPr txBox="1"/>
          <p:nvPr/>
        </p:nvSpPr>
        <p:spPr>
          <a:xfrm>
            <a:off x="886968" y="996696"/>
            <a:ext cx="7528343" cy="461665"/>
          </a:xfrm>
          <a:prstGeom prst="rect">
            <a:avLst/>
          </a:prstGeom>
          <a:noFill/>
        </p:spPr>
        <p:txBody>
          <a:bodyPr wrap="none" rtlCol="0">
            <a:spAutoFit/>
          </a:bodyPr>
          <a:lstStyle/>
          <a:p>
            <a:r>
              <a:rPr lang="en-US" sz="2400" b="1" dirty="0"/>
              <a:t>Nanoscale motion of the disordered tail of alpha-catenin</a:t>
            </a:r>
          </a:p>
        </p:txBody>
      </p:sp>
      <p:sp>
        <p:nvSpPr>
          <p:cNvPr id="5" name="TextBox 4"/>
          <p:cNvSpPr txBox="1"/>
          <p:nvPr/>
        </p:nvSpPr>
        <p:spPr>
          <a:xfrm>
            <a:off x="4827223" y="6041464"/>
            <a:ext cx="3065968" cy="369332"/>
          </a:xfrm>
          <a:prstGeom prst="rect">
            <a:avLst/>
          </a:prstGeom>
          <a:noFill/>
        </p:spPr>
        <p:txBody>
          <a:bodyPr wrap="none" rtlCol="0">
            <a:spAutoFit/>
          </a:bodyPr>
          <a:lstStyle/>
          <a:p>
            <a:r>
              <a:rPr lang="en-US" b="1" dirty="0"/>
              <a:t>Nicholl et al, </a:t>
            </a:r>
            <a:r>
              <a:rPr lang="en-US" b="1" dirty="0" err="1"/>
              <a:t>Biophys</a:t>
            </a:r>
            <a:r>
              <a:rPr lang="en-US" b="1" dirty="0"/>
              <a:t>. J.  </a:t>
            </a:r>
            <a:r>
              <a:rPr lang="en-US" b="1" dirty="0" smtClean="0"/>
              <a:t>2019.</a:t>
            </a:r>
            <a:endParaRPr lang="en-US" b="1" dirty="0"/>
          </a:p>
        </p:txBody>
      </p:sp>
      <p:sp>
        <p:nvSpPr>
          <p:cNvPr id="6" name="TextBox 5">
            <a:extLst>
              <a:ext uri="{FF2B5EF4-FFF2-40B4-BE49-F238E27FC236}">
                <a16:creationId xmlns:a16="http://schemas.microsoft.com/office/drawing/2014/main" xmlns="" id="{58A49853-19D5-4372-B004-D7F0A05AD7AC}"/>
              </a:ext>
            </a:extLst>
          </p:cNvPr>
          <p:cNvSpPr txBox="1"/>
          <p:nvPr/>
        </p:nvSpPr>
        <p:spPr>
          <a:xfrm>
            <a:off x="2091306" y="373264"/>
            <a:ext cx="5119665" cy="369332"/>
          </a:xfrm>
          <a:prstGeom prst="rect">
            <a:avLst/>
          </a:prstGeom>
          <a:noFill/>
        </p:spPr>
        <p:txBody>
          <a:bodyPr wrap="square" rtlCol="0">
            <a:spAutoFit/>
          </a:bodyPr>
          <a:lstStyle/>
          <a:p>
            <a:r>
              <a:rPr lang="en-US" dirty="0"/>
              <a:t>Neutron spin echo spectroscopy allows us to see </a:t>
            </a:r>
          </a:p>
        </p:txBody>
      </p:sp>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12111" y="336688"/>
            <a:ext cx="406400" cy="406400"/>
          </a:xfrm>
          <a:prstGeom prst="rect">
            <a:avLst/>
          </a:prstGeom>
        </p:spPr>
      </p:pic>
    </p:spTree>
    <p:extLst>
      <p:ext uri="{BB962C8B-B14F-4D97-AF65-F5344CB8AC3E}">
        <p14:creationId xmlns:p14="http://schemas.microsoft.com/office/powerpoint/2010/main" val="1769081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32"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2575880" y="310249"/>
            <a:ext cx="3760787"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sz="3000" b="1" dirty="0">
                <a:latin typeface="Arial" panose="020B0604020202020204" pitchFamily="34" charset="0"/>
              </a:rPr>
              <a:t>Acknowledgements</a:t>
            </a:r>
          </a:p>
        </p:txBody>
      </p:sp>
      <p:sp>
        <p:nvSpPr>
          <p:cNvPr id="53251" name="Text Box 3"/>
          <p:cNvSpPr txBox="1">
            <a:spLocks noChangeArrowheads="1"/>
          </p:cNvSpPr>
          <p:nvPr/>
        </p:nvSpPr>
        <p:spPr bwMode="auto">
          <a:xfrm>
            <a:off x="6146412" y="4330797"/>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sz="2000">
              <a:latin typeface="Arial" panose="020B0604020202020204" pitchFamily="34" charset="0"/>
            </a:endParaRPr>
          </a:p>
        </p:txBody>
      </p:sp>
      <p:sp>
        <p:nvSpPr>
          <p:cNvPr id="46084" name="Text Box 4"/>
          <p:cNvSpPr txBox="1">
            <a:spLocks noChangeArrowheads="1"/>
          </p:cNvSpPr>
          <p:nvPr/>
        </p:nvSpPr>
        <p:spPr bwMode="auto">
          <a:xfrm>
            <a:off x="2772791" y="724578"/>
            <a:ext cx="396240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eaLnBrk="0" fontAlgn="base" hangingPunct="0">
              <a:spcBef>
                <a:spcPct val="0"/>
              </a:spcBef>
              <a:spcAft>
                <a:spcPct val="0"/>
              </a:spcAft>
              <a:defRPr sz="2000" b="1">
                <a:solidFill>
                  <a:schemeClr val="tx1"/>
                </a:solidFill>
                <a:latin typeface="Arial" charset="0"/>
              </a:defRPr>
            </a:lvl6pPr>
            <a:lvl7pPr marL="2971800" indent="-228600" eaLnBrk="0" fontAlgn="base" hangingPunct="0">
              <a:spcBef>
                <a:spcPct val="0"/>
              </a:spcBef>
              <a:spcAft>
                <a:spcPct val="0"/>
              </a:spcAft>
              <a:defRPr sz="2000" b="1">
                <a:solidFill>
                  <a:schemeClr val="tx1"/>
                </a:solidFill>
                <a:latin typeface="Arial" charset="0"/>
              </a:defRPr>
            </a:lvl7pPr>
            <a:lvl8pPr marL="3429000" indent="-228600" eaLnBrk="0" fontAlgn="base" hangingPunct="0">
              <a:spcBef>
                <a:spcPct val="0"/>
              </a:spcBef>
              <a:spcAft>
                <a:spcPct val="0"/>
              </a:spcAft>
              <a:defRPr sz="2000" b="1">
                <a:solidFill>
                  <a:schemeClr val="tx1"/>
                </a:solidFill>
                <a:latin typeface="Arial" charset="0"/>
              </a:defRPr>
            </a:lvl8pPr>
            <a:lvl9pPr marL="3886200" indent="-228600" eaLnBrk="0" fontAlgn="base" hangingPunct="0">
              <a:spcBef>
                <a:spcPct val="0"/>
              </a:spcBef>
              <a:spcAft>
                <a:spcPct val="0"/>
              </a:spcAft>
              <a:defRPr sz="2000" b="1">
                <a:solidFill>
                  <a:schemeClr val="tx1"/>
                </a:solidFill>
                <a:latin typeface="Arial" charset="0"/>
              </a:defRPr>
            </a:lvl9pPr>
          </a:lstStyle>
          <a:p>
            <a:pPr eaLnBrk="1" fontAlgn="auto" hangingPunct="1">
              <a:spcBef>
                <a:spcPts val="0"/>
              </a:spcBef>
              <a:spcAft>
                <a:spcPts val="0"/>
              </a:spcAft>
              <a:defRPr/>
            </a:pPr>
            <a:endParaRPr lang="en-US" b="0" dirty="0">
              <a:latin typeface="+mn-lt"/>
            </a:endParaRPr>
          </a:p>
          <a:p>
            <a:pPr eaLnBrk="1" fontAlgn="auto" hangingPunct="1">
              <a:spcBef>
                <a:spcPts val="0"/>
              </a:spcBef>
              <a:spcAft>
                <a:spcPts val="0"/>
              </a:spcAft>
              <a:defRPr/>
            </a:pPr>
            <a:r>
              <a:rPr lang="en-US" sz="2400" b="0" dirty="0">
                <a:latin typeface="+mn-lt"/>
              </a:rPr>
              <a:t>David J E Callaway</a:t>
            </a:r>
          </a:p>
          <a:p>
            <a:pPr eaLnBrk="1" fontAlgn="auto" hangingPunct="1">
              <a:spcBef>
                <a:spcPts val="0"/>
              </a:spcBef>
              <a:spcAft>
                <a:spcPts val="0"/>
              </a:spcAft>
              <a:defRPr/>
            </a:pPr>
            <a:r>
              <a:rPr lang="en-US" sz="2400" b="0" dirty="0">
                <a:latin typeface="+mn-lt"/>
              </a:rPr>
              <a:t>Iain D Nicholl</a:t>
            </a:r>
          </a:p>
          <a:p>
            <a:pPr eaLnBrk="1" fontAlgn="auto" hangingPunct="1">
              <a:spcBef>
                <a:spcPts val="0"/>
              </a:spcBef>
              <a:spcAft>
                <a:spcPts val="0"/>
              </a:spcAft>
              <a:defRPr/>
            </a:pPr>
            <a:r>
              <a:rPr lang="en-US" sz="2400" b="0" dirty="0">
                <a:latin typeface="+mn-lt"/>
              </a:rPr>
              <a:t>Bela </a:t>
            </a:r>
            <a:r>
              <a:rPr lang="en-US" sz="2400" b="0" dirty="0" err="1">
                <a:latin typeface="+mn-lt"/>
              </a:rPr>
              <a:t>Farago</a:t>
            </a:r>
            <a:r>
              <a:rPr lang="en-US" sz="2400" b="0" dirty="0">
                <a:latin typeface="+mn-lt"/>
              </a:rPr>
              <a:t> (ILL)</a:t>
            </a:r>
          </a:p>
          <a:p>
            <a:pPr eaLnBrk="1" fontAlgn="auto" hangingPunct="1">
              <a:spcBef>
                <a:spcPts val="0"/>
              </a:spcBef>
              <a:spcAft>
                <a:spcPts val="0"/>
              </a:spcAft>
              <a:defRPr/>
            </a:pPr>
            <a:endParaRPr lang="en-US" b="0" dirty="0">
              <a:latin typeface="+mn-lt"/>
            </a:endParaRPr>
          </a:p>
          <a:p>
            <a:pPr eaLnBrk="1" fontAlgn="auto" hangingPunct="1">
              <a:spcBef>
                <a:spcPts val="0"/>
              </a:spcBef>
              <a:spcAft>
                <a:spcPts val="0"/>
              </a:spcAft>
              <a:defRPr/>
            </a:pPr>
            <a:endParaRPr lang="en-US" b="0" dirty="0">
              <a:latin typeface="+mn-lt"/>
            </a:endParaRPr>
          </a:p>
          <a:p>
            <a:pPr eaLnBrk="1" fontAlgn="auto" hangingPunct="1">
              <a:spcBef>
                <a:spcPts val="0"/>
              </a:spcBef>
              <a:spcAft>
                <a:spcPts val="0"/>
              </a:spcAft>
              <a:defRPr/>
            </a:pPr>
            <a:endParaRPr lang="en-US" b="0" dirty="0">
              <a:latin typeface="+mn-lt"/>
            </a:endParaRPr>
          </a:p>
          <a:p>
            <a:pPr eaLnBrk="1" fontAlgn="auto" hangingPunct="1">
              <a:spcBef>
                <a:spcPts val="0"/>
              </a:spcBef>
              <a:spcAft>
                <a:spcPts val="0"/>
              </a:spcAft>
              <a:defRPr/>
            </a:pPr>
            <a:endParaRPr lang="en-US" b="0" dirty="0">
              <a:latin typeface="+mn-lt"/>
            </a:endParaRPr>
          </a:p>
          <a:p>
            <a:pPr eaLnBrk="1" fontAlgn="auto" hangingPunct="1">
              <a:spcBef>
                <a:spcPts val="0"/>
              </a:spcBef>
              <a:spcAft>
                <a:spcPts val="0"/>
              </a:spcAft>
              <a:defRPr/>
            </a:pPr>
            <a:endParaRPr lang="en-US" b="0" dirty="0">
              <a:latin typeface="+mn-lt"/>
            </a:endParaRPr>
          </a:p>
        </p:txBody>
      </p:sp>
      <p:sp>
        <p:nvSpPr>
          <p:cNvPr id="3" name="TextBox 2"/>
          <p:cNvSpPr txBox="1"/>
          <p:nvPr/>
        </p:nvSpPr>
        <p:spPr>
          <a:xfrm>
            <a:off x="958160" y="5288340"/>
            <a:ext cx="6973960" cy="1569660"/>
          </a:xfrm>
          <a:prstGeom prst="rect">
            <a:avLst/>
          </a:prstGeom>
          <a:noFill/>
        </p:spPr>
        <p:txBody>
          <a:bodyPr wrap="none" rtlCol="0">
            <a:spAutoFit/>
          </a:bodyPr>
          <a:lstStyle/>
          <a:p>
            <a:r>
              <a:rPr lang="en-US" sz="2400" b="1" dirty="0"/>
              <a:t>Funding:</a:t>
            </a:r>
          </a:p>
          <a:p>
            <a:r>
              <a:rPr lang="en-US" sz="2400" b="1" dirty="0"/>
              <a:t>	    NSF (MCB Molecular Biophysics)</a:t>
            </a:r>
          </a:p>
          <a:p>
            <a:r>
              <a:rPr lang="en-US" sz="2400" b="1" dirty="0"/>
              <a:t>	    Beam time awards at ORNL and SSRL (DOE BES)</a:t>
            </a:r>
          </a:p>
          <a:p>
            <a:r>
              <a:rPr lang="en-US" sz="2400" b="1" dirty="0"/>
              <a:t>	</a:t>
            </a:r>
          </a:p>
        </p:txBody>
      </p:sp>
      <p:sp>
        <p:nvSpPr>
          <p:cNvPr id="5" name="Rectangle 4"/>
          <p:cNvSpPr/>
          <p:nvPr/>
        </p:nvSpPr>
        <p:spPr>
          <a:xfrm>
            <a:off x="5569502" y="1009979"/>
            <a:ext cx="4572000" cy="1938992"/>
          </a:xfrm>
          <a:prstGeom prst="rect">
            <a:avLst/>
          </a:prstGeom>
        </p:spPr>
        <p:txBody>
          <a:bodyPr>
            <a:spAutoFit/>
          </a:bodyPr>
          <a:lstStyle/>
          <a:p>
            <a:pPr>
              <a:defRPr/>
            </a:pPr>
            <a:r>
              <a:rPr lang="en-US" sz="2400" dirty="0" err="1"/>
              <a:t>Shuo</a:t>
            </a:r>
            <a:r>
              <a:rPr lang="en-US" sz="2400" dirty="0"/>
              <a:t> Qian (ORNL)</a:t>
            </a:r>
          </a:p>
          <a:p>
            <a:pPr>
              <a:defRPr/>
            </a:pPr>
            <a:r>
              <a:rPr lang="en-US" sz="2400" dirty="0"/>
              <a:t>William Heller (ORNL)</a:t>
            </a:r>
          </a:p>
          <a:p>
            <a:pPr>
              <a:defRPr/>
            </a:pPr>
            <a:r>
              <a:rPr lang="en-US" sz="2400" dirty="0"/>
              <a:t>Chris Stanley (ORNL)</a:t>
            </a:r>
          </a:p>
          <a:p>
            <a:pPr>
              <a:defRPr/>
            </a:pPr>
            <a:r>
              <a:rPr lang="en-US" sz="2400" dirty="0"/>
              <a:t>Tsutomu Matsui (SSRL)</a:t>
            </a:r>
          </a:p>
          <a:p>
            <a:pPr>
              <a:defRPr/>
            </a:pPr>
            <a:r>
              <a:rPr lang="en-US" sz="2400" dirty="0"/>
              <a:t>Thomas Weiss (SSRL)</a:t>
            </a:r>
          </a:p>
        </p:txBody>
      </p:sp>
      <p:sp>
        <p:nvSpPr>
          <p:cNvPr id="6" name="Rectangle 5"/>
          <p:cNvSpPr/>
          <p:nvPr/>
        </p:nvSpPr>
        <p:spPr>
          <a:xfrm>
            <a:off x="275650" y="1020638"/>
            <a:ext cx="2281522" cy="523220"/>
          </a:xfrm>
          <a:prstGeom prst="rect">
            <a:avLst/>
          </a:prstGeom>
        </p:spPr>
        <p:txBody>
          <a:bodyPr wrap="none">
            <a:spAutoFit/>
          </a:bodyPr>
          <a:lstStyle/>
          <a:p>
            <a:pPr>
              <a:defRPr/>
            </a:pPr>
            <a:r>
              <a:rPr lang="en-US" sz="2800" b="1" dirty="0">
                <a:solidFill>
                  <a:srgbClr val="C00000"/>
                </a:solidFill>
              </a:rPr>
              <a:t>Collaborators:</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1854" y="3629428"/>
            <a:ext cx="1665584" cy="156966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9240" y="3675280"/>
            <a:ext cx="2105240" cy="1444925"/>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27438" y="3818179"/>
            <a:ext cx="2573551" cy="1183833"/>
          </a:xfrm>
          <a:prstGeom prst="rect">
            <a:avLst/>
          </a:prstGeom>
        </p:spPr>
      </p:pic>
      <p:pic>
        <p:nvPicPr>
          <p:cNvPr id="17410" name="Picture 2" descr="Image result for HFIR logo">
            <a:extLst>
              <a:ext uri="{FF2B5EF4-FFF2-40B4-BE49-F238E27FC236}">
                <a16:creationId xmlns:a16="http://schemas.microsoft.com/office/drawing/2014/main" xmlns="" id="{7C4DC1B8-D6BA-4420-8AB3-E79A32AAB02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57172" y="3891002"/>
            <a:ext cx="2493266" cy="1117671"/>
          </a:xfrm>
          <a:prstGeom prst="rect">
            <a:avLst/>
          </a:prstGeom>
          <a:noFill/>
          <a:extLst>
            <a:ext uri="{909E8E84-426E-40DD-AFC4-6F175D3DCCD1}">
              <a14:hiddenFill xmlns:a14="http://schemas.microsoft.com/office/drawing/2010/main">
                <a:solidFill>
                  <a:srgbClr val="FFFFFF"/>
                </a:solidFill>
              </a14:hiddenFill>
            </a:ext>
          </a:extLst>
        </p:spPr>
      </p:pic>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28241" y="257679"/>
            <a:ext cx="406400" cy="406400"/>
          </a:xfrm>
          <a:prstGeom prst="rect">
            <a:avLst/>
          </a:prstGeom>
        </p:spPr>
      </p:pic>
    </p:spTree>
    <p:extLst>
      <p:ext uri="{BB962C8B-B14F-4D97-AF65-F5344CB8AC3E}">
        <p14:creationId xmlns:p14="http://schemas.microsoft.com/office/powerpoint/2010/main" val="12595028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489"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nas.1802934115.sm0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53480" y="1883336"/>
            <a:ext cx="3040191" cy="3040191"/>
          </a:xfrm>
          <a:prstGeom prst="rect">
            <a:avLst/>
          </a:prstGeom>
        </p:spPr>
      </p:pic>
      <p:sp>
        <p:nvSpPr>
          <p:cNvPr id="6" name="TextBox 5"/>
          <p:cNvSpPr txBox="1"/>
          <p:nvPr/>
        </p:nvSpPr>
        <p:spPr>
          <a:xfrm>
            <a:off x="1189098" y="720514"/>
            <a:ext cx="7064113" cy="584775"/>
          </a:xfrm>
          <a:prstGeom prst="rect">
            <a:avLst/>
          </a:prstGeom>
          <a:noFill/>
        </p:spPr>
        <p:txBody>
          <a:bodyPr wrap="none" rtlCol="0">
            <a:spAutoFit/>
          </a:bodyPr>
          <a:lstStyle/>
          <a:p>
            <a:r>
              <a:rPr lang="en-US" sz="3200" b="1" dirty="0" err="1" smtClean="0"/>
              <a:t>Adherens</a:t>
            </a:r>
            <a:r>
              <a:rPr lang="en-US" sz="3200" b="1" dirty="0" smtClean="0"/>
              <a:t> junctions are not static bonds</a:t>
            </a:r>
          </a:p>
        </p:txBody>
      </p:sp>
      <p:sp>
        <p:nvSpPr>
          <p:cNvPr id="7" name="Rectangle 6"/>
          <p:cNvSpPr/>
          <p:nvPr/>
        </p:nvSpPr>
        <p:spPr>
          <a:xfrm>
            <a:off x="3707901" y="1698670"/>
            <a:ext cx="5189838" cy="2677656"/>
          </a:xfrm>
          <a:prstGeom prst="rect">
            <a:avLst/>
          </a:prstGeom>
        </p:spPr>
        <p:txBody>
          <a:bodyPr wrap="square">
            <a:spAutoFit/>
          </a:bodyPr>
          <a:lstStyle/>
          <a:p>
            <a:r>
              <a:rPr lang="en-US" sz="2800" b="1" dirty="0" err="1">
                <a:solidFill>
                  <a:srgbClr val="0000FF"/>
                </a:solidFill>
              </a:rPr>
              <a:t>Mechanosensing</a:t>
            </a:r>
            <a:r>
              <a:rPr lang="en-US" sz="2800" b="1" dirty="0">
                <a:solidFill>
                  <a:srgbClr val="0000FF"/>
                </a:solidFill>
              </a:rPr>
              <a:t> and </a:t>
            </a:r>
            <a:r>
              <a:rPr lang="en-US" sz="2800" b="1" dirty="0" err="1" smtClean="0">
                <a:solidFill>
                  <a:srgbClr val="0000FF"/>
                </a:solidFill>
              </a:rPr>
              <a:t>mechantranosduction</a:t>
            </a:r>
            <a:r>
              <a:rPr lang="en-US" sz="2800" b="1" dirty="0" smtClean="0">
                <a:solidFill>
                  <a:srgbClr val="0000FF"/>
                </a:solidFill>
              </a:rPr>
              <a:t> </a:t>
            </a:r>
            <a:r>
              <a:rPr lang="en-US" sz="2800" b="1" dirty="0">
                <a:solidFill>
                  <a:srgbClr val="0000FF"/>
                </a:solidFill>
              </a:rPr>
              <a:t>control:</a:t>
            </a:r>
          </a:p>
          <a:p>
            <a:pPr marL="457200" indent="-457200">
              <a:buFont typeface="Arial" panose="020B0604020202020204" pitchFamily="34" charset="0"/>
              <a:buChar char="•"/>
            </a:pPr>
            <a:r>
              <a:rPr lang="en-US" sz="2800" b="1" dirty="0"/>
              <a:t>Cell collective movement</a:t>
            </a:r>
          </a:p>
          <a:p>
            <a:pPr marL="457200" indent="-457200">
              <a:buFont typeface="Arial" panose="020B0604020202020204" pitchFamily="34" charset="0"/>
              <a:buChar char="•"/>
            </a:pPr>
            <a:r>
              <a:rPr lang="en-US" sz="2800" b="1" dirty="0"/>
              <a:t>Tissue </a:t>
            </a:r>
            <a:r>
              <a:rPr lang="en-US" sz="2800" b="1" dirty="0" smtClean="0"/>
              <a:t>remodeling</a:t>
            </a:r>
          </a:p>
          <a:p>
            <a:pPr marL="457200" indent="-457200">
              <a:buFont typeface="Arial" panose="020B0604020202020204" pitchFamily="34" charset="0"/>
              <a:buChar char="•"/>
            </a:pPr>
            <a:r>
              <a:rPr lang="en-US" sz="2800" b="1" dirty="0"/>
              <a:t>W</a:t>
            </a:r>
            <a:r>
              <a:rPr lang="en-US" sz="2800" b="1" dirty="0" smtClean="0"/>
              <a:t>ound </a:t>
            </a:r>
            <a:r>
              <a:rPr lang="en-US" sz="2800" b="1" dirty="0"/>
              <a:t>healing</a:t>
            </a:r>
          </a:p>
          <a:p>
            <a:pPr marL="457200" indent="-457200">
              <a:buFont typeface="Arial" panose="020B0604020202020204" pitchFamily="34" charset="0"/>
              <a:buChar char="•"/>
            </a:pPr>
            <a:r>
              <a:rPr lang="en-US" sz="2800" b="1" dirty="0"/>
              <a:t>Embryo morphogenesis</a:t>
            </a:r>
          </a:p>
        </p:txBody>
      </p:sp>
      <p:sp>
        <p:nvSpPr>
          <p:cNvPr id="8" name="TextBox 7"/>
          <p:cNvSpPr txBox="1"/>
          <p:nvPr/>
        </p:nvSpPr>
        <p:spPr>
          <a:xfrm>
            <a:off x="543267" y="5132243"/>
            <a:ext cx="7342523" cy="830997"/>
          </a:xfrm>
          <a:prstGeom prst="rect">
            <a:avLst/>
          </a:prstGeom>
          <a:noFill/>
        </p:spPr>
        <p:txBody>
          <a:bodyPr wrap="none" rtlCol="0">
            <a:spAutoFit/>
          </a:bodyPr>
          <a:lstStyle/>
          <a:p>
            <a:endParaRPr lang="en-US" sz="2400" b="1" dirty="0" smtClean="0">
              <a:solidFill>
                <a:srgbClr val="FF0000"/>
              </a:solidFill>
            </a:endParaRPr>
          </a:p>
          <a:p>
            <a:r>
              <a:rPr lang="en-US" sz="2400" b="1" dirty="0" smtClean="0">
                <a:solidFill>
                  <a:srgbClr val="FF0000"/>
                </a:solidFill>
              </a:rPr>
              <a:t>Actin and motors on actin provide the contraction force.</a:t>
            </a:r>
            <a:endParaRPr lang="en-US" sz="2400" b="1" dirty="0">
              <a:solidFill>
                <a:srgbClr val="FF0000"/>
              </a:solidFill>
            </a:endParaRPr>
          </a:p>
        </p:txBody>
      </p:sp>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97102" y="57485"/>
            <a:ext cx="406400" cy="406400"/>
          </a:xfrm>
          <a:prstGeom prst="rect">
            <a:avLst/>
          </a:prstGeom>
        </p:spPr>
      </p:pic>
      <p:sp>
        <p:nvSpPr>
          <p:cNvPr id="4" name="TextBox 3"/>
          <p:cNvSpPr txBox="1"/>
          <p:nvPr/>
        </p:nvSpPr>
        <p:spPr>
          <a:xfrm>
            <a:off x="818395" y="1407031"/>
            <a:ext cx="2033634" cy="461665"/>
          </a:xfrm>
          <a:prstGeom prst="rect">
            <a:avLst/>
          </a:prstGeom>
          <a:noFill/>
        </p:spPr>
        <p:txBody>
          <a:bodyPr wrap="none" rtlCol="0">
            <a:spAutoFit/>
          </a:bodyPr>
          <a:lstStyle/>
          <a:p>
            <a:r>
              <a:rPr lang="en-US" sz="2400" b="1" dirty="0" smtClean="0">
                <a:solidFill>
                  <a:srgbClr val="00B050"/>
                </a:solidFill>
              </a:rPr>
              <a:t>Click on movie</a:t>
            </a:r>
            <a:endParaRPr lang="en-US" sz="2400" b="1" dirty="0">
              <a:solidFill>
                <a:srgbClr val="00B050"/>
              </a:solidFill>
            </a:endParaRPr>
          </a:p>
        </p:txBody>
      </p:sp>
    </p:spTree>
    <p:extLst>
      <p:ext uri="{BB962C8B-B14F-4D97-AF65-F5344CB8AC3E}">
        <p14:creationId xmlns:p14="http://schemas.microsoft.com/office/powerpoint/2010/main" val="28701446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4366"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
            <a:extLst>
              <a:ext uri="{FF2B5EF4-FFF2-40B4-BE49-F238E27FC236}">
                <a16:creationId xmlns:a16="http://schemas.microsoft.com/office/drawing/2014/main" xmlns="" id="{6699EFFA-D6C9-4C51-8A34-F40D08C3E937}"/>
              </a:ext>
            </a:extLst>
          </p:cNvPr>
          <p:cNvSpPr txBox="1">
            <a:spLocks noChangeArrowheads="1"/>
          </p:cNvSpPr>
          <p:nvPr/>
        </p:nvSpPr>
        <p:spPr bwMode="auto">
          <a:xfrm>
            <a:off x="591408" y="288949"/>
            <a:ext cx="74635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sz="2800" b="1" dirty="0">
                <a:solidFill>
                  <a:srgbClr val="C00000"/>
                </a:solidFill>
              </a:rPr>
              <a:t> </a:t>
            </a:r>
          </a:p>
        </p:txBody>
      </p:sp>
      <p:sp>
        <p:nvSpPr>
          <p:cNvPr id="12" name="TextBox 8">
            <a:extLst>
              <a:ext uri="{FF2B5EF4-FFF2-40B4-BE49-F238E27FC236}">
                <a16:creationId xmlns:a16="http://schemas.microsoft.com/office/drawing/2014/main" xmlns="" id="{1CC5D016-E99F-4A38-9956-F28F71E408F2}"/>
              </a:ext>
            </a:extLst>
          </p:cNvPr>
          <p:cNvSpPr txBox="1">
            <a:spLocks noChangeArrowheads="1"/>
          </p:cNvSpPr>
          <p:nvPr/>
        </p:nvSpPr>
        <p:spPr bwMode="auto">
          <a:xfrm>
            <a:off x="0" y="702601"/>
            <a:ext cx="894629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sz="3200" b="1" dirty="0" err="1"/>
              <a:t>Adherens</a:t>
            </a:r>
            <a:r>
              <a:rPr lang="en-US" sz="3200" b="1" dirty="0"/>
              <a:t> </a:t>
            </a:r>
            <a:r>
              <a:rPr lang="en-US" sz="3200" b="1" dirty="0" smtClean="0"/>
              <a:t>junction, a multiprotein complex</a:t>
            </a:r>
          </a:p>
          <a:p>
            <a:pPr algn="ctr" eaLnBrk="1" hangingPunct="1"/>
            <a:r>
              <a:rPr lang="en-US" sz="3200" b="1" dirty="0" smtClean="0"/>
              <a:t>transmits </a:t>
            </a:r>
            <a:r>
              <a:rPr lang="en-US" sz="3200" b="1" dirty="0"/>
              <a:t>mechanical stress from cell to </a:t>
            </a:r>
            <a:r>
              <a:rPr lang="en-US" sz="3200" b="1" dirty="0" smtClean="0"/>
              <a:t>cell—</a:t>
            </a:r>
          </a:p>
          <a:p>
            <a:pPr algn="ctr" eaLnBrk="1" hangingPunct="1"/>
            <a:r>
              <a:rPr lang="en-US" sz="3200" b="1" dirty="0" err="1" smtClean="0">
                <a:solidFill>
                  <a:srgbClr val="FF0000"/>
                </a:solidFill>
              </a:rPr>
              <a:t>Mechanosensors</a:t>
            </a:r>
            <a:r>
              <a:rPr lang="en-US" sz="3200" b="1" dirty="0" smtClean="0">
                <a:solidFill>
                  <a:srgbClr val="FF0000"/>
                </a:solidFill>
              </a:rPr>
              <a:t> and </a:t>
            </a:r>
            <a:r>
              <a:rPr lang="en-US" sz="3200" b="1" dirty="0" err="1" smtClean="0">
                <a:solidFill>
                  <a:srgbClr val="FF0000"/>
                </a:solidFill>
              </a:rPr>
              <a:t>mechanotransducers</a:t>
            </a:r>
            <a:r>
              <a:rPr lang="en-US" sz="3200" b="1" dirty="0" smtClean="0">
                <a:solidFill>
                  <a:srgbClr val="FF0000"/>
                </a:solidFill>
              </a:rPr>
              <a:t> </a:t>
            </a:r>
            <a:endParaRPr lang="en-US" sz="3200" b="1" dirty="0">
              <a:solidFill>
                <a:srgbClr val="FF0000"/>
              </a:solidFill>
            </a:endParaRPr>
          </a:p>
        </p:txBody>
      </p:sp>
      <p:pic>
        <p:nvPicPr>
          <p:cNvPr id="13" name="Picture 1" descr="interface of cell membrane and cytoskeleton - Google Search - Mozilla Firefox">
            <a:extLst>
              <a:ext uri="{FF2B5EF4-FFF2-40B4-BE49-F238E27FC236}">
                <a16:creationId xmlns:a16="http://schemas.microsoft.com/office/drawing/2014/main" xmlns="" id="{249C9C6D-8723-439F-8D15-44C06B7474A9}"/>
              </a:ext>
            </a:extLst>
          </p:cNvPr>
          <p:cNvPicPr>
            <a:picLocks noChangeAspect="1"/>
          </p:cNvPicPr>
          <p:nvPr/>
        </p:nvPicPr>
        <p:blipFill rotWithShape="1">
          <a:blip r:embed="rId5">
            <a:extLst>
              <a:ext uri="{28A0092B-C50C-407E-A947-70E740481C1C}">
                <a14:useLocalDpi xmlns:a14="http://schemas.microsoft.com/office/drawing/2010/main" val="0"/>
              </a:ext>
            </a:extLst>
          </a:blip>
          <a:srcRect l="14905" t="25893" r="59717" b="51371"/>
          <a:stretch/>
        </p:blipFill>
        <p:spPr bwMode="auto">
          <a:xfrm>
            <a:off x="-107092" y="3496811"/>
            <a:ext cx="3286234" cy="2079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xmlns="" id="{C6C0D31A-DEDA-48C3-B1C6-9252F8F9F98A}"/>
              </a:ext>
            </a:extLst>
          </p:cNvPr>
          <p:cNvPicPr>
            <a:picLocks noChangeAspect="1"/>
          </p:cNvPicPr>
          <p:nvPr/>
        </p:nvPicPr>
        <p:blipFill rotWithShape="1">
          <a:blip r:embed="rId6">
            <a:extLst>
              <a:ext uri="{28A0092B-C50C-407E-A947-70E740481C1C}">
                <a14:useLocalDpi xmlns:a14="http://schemas.microsoft.com/office/drawing/2010/main" val="0"/>
              </a:ext>
            </a:extLst>
          </a:blip>
          <a:srcRect t="27380"/>
          <a:stretch/>
        </p:blipFill>
        <p:spPr>
          <a:xfrm>
            <a:off x="3346640" y="2760395"/>
            <a:ext cx="5690268" cy="2079056"/>
          </a:xfrm>
          <a:prstGeom prst="rect">
            <a:avLst/>
          </a:prstGeom>
        </p:spPr>
      </p:pic>
      <p:cxnSp>
        <p:nvCxnSpPr>
          <p:cNvPr id="18" name="Connector: Elbow 17">
            <a:extLst>
              <a:ext uri="{FF2B5EF4-FFF2-40B4-BE49-F238E27FC236}">
                <a16:creationId xmlns:a16="http://schemas.microsoft.com/office/drawing/2014/main" xmlns="" id="{92EADAA8-1789-41B5-9713-2B0DC589E803}"/>
              </a:ext>
            </a:extLst>
          </p:cNvPr>
          <p:cNvCxnSpPr/>
          <p:nvPr/>
        </p:nvCxnSpPr>
        <p:spPr>
          <a:xfrm flipV="1">
            <a:off x="2284416" y="3078734"/>
            <a:ext cx="1062224" cy="592853"/>
          </a:xfrm>
          <a:prstGeom prst="bentConnector3">
            <a:avLst>
              <a:gd name="adj1" fmla="val -137"/>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90615" y="5917369"/>
            <a:ext cx="9168600" cy="584775"/>
          </a:xfrm>
          <a:prstGeom prst="rect">
            <a:avLst/>
          </a:prstGeom>
          <a:noFill/>
        </p:spPr>
        <p:txBody>
          <a:bodyPr wrap="none" rtlCol="0">
            <a:spAutoFit/>
          </a:bodyPr>
          <a:lstStyle/>
          <a:p>
            <a:r>
              <a:rPr lang="en-US" sz="3200" dirty="0" smtClean="0"/>
              <a:t>The core component: E-cadherin, </a:t>
            </a:r>
            <a:r>
              <a:rPr lang="el-GR" sz="3200" dirty="0" smtClean="0"/>
              <a:t>α</a:t>
            </a:r>
            <a:r>
              <a:rPr lang="en-US" sz="3200" dirty="0" smtClean="0"/>
              <a:t>-catenin, </a:t>
            </a:r>
            <a:r>
              <a:rPr lang="el-GR" sz="3200" dirty="0" smtClean="0"/>
              <a:t>β</a:t>
            </a:r>
            <a:r>
              <a:rPr lang="en-US" sz="3200" dirty="0" smtClean="0"/>
              <a:t>-catenin</a:t>
            </a:r>
            <a:endParaRPr lang="en-US" sz="3200"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39893" y="85749"/>
            <a:ext cx="406400" cy="406400"/>
          </a:xfrm>
          <a:prstGeom prst="rect">
            <a:avLst/>
          </a:prstGeom>
        </p:spPr>
      </p:pic>
    </p:spTree>
    <p:extLst>
      <p:ext uri="{BB962C8B-B14F-4D97-AF65-F5344CB8AC3E}">
        <p14:creationId xmlns:p14="http://schemas.microsoft.com/office/powerpoint/2010/main" val="3142122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56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xmlns="" id="{274D3066-271F-4EF7-846B-E091D6A66AEF}"/>
              </a:ext>
            </a:extLst>
          </p:cNvPr>
          <p:cNvGraphicFramePr>
            <a:graphicFrameLocks noChangeAspect="1"/>
          </p:cNvGraphicFramePr>
          <p:nvPr>
            <p:extLst>
              <p:ext uri="{D42A27DB-BD31-4B8C-83A1-F6EECF244321}">
                <p14:modId xmlns:p14="http://schemas.microsoft.com/office/powerpoint/2010/main" val="802138226"/>
              </p:ext>
            </p:extLst>
          </p:nvPr>
        </p:nvGraphicFramePr>
        <p:xfrm>
          <a:off x="519620" y="2008124"/>
          <a:ext cx="3786549" cy="3022963"/>
        </p:xfrm>
        <a:graphic>
          <a:graphicData uri="http://schemas.openxmlformats.org/presentationml/2006/ole">
            <mc:AlternateContent xmlns:mc="http://schemas.openxmlformats.org/markup-compatibility/2006">
              <mc:Choice xmlns:v="urn:schemas-microsoft-com:vml" Requires="v">
                <p:oleObj spid="_x0000_s1114" name="Graph" r:id="rId8" imgW="3719520" imgH="2895480" progId="Origin50.Graph">
                  <p:embed/>
                </p:oleObj>
              </mc:Choice>
              <mc:Fallback>
                <p:oleObj name="Graph" r:id="rId8" imgW="3719520" imgH="2895480" progId="Origin50.Graph">
                  <p:embed/>
                  <p:pic>
                    <p:nvPicPr>
                      <p:cNvPr id="2" name="Object 1">
                        <a:extLst>
                          <a:ext uri="{FF2B5EF4-FFF2-40B4-BE49-F238E27FC236}">
                            <a16:creationId xmlns:a16="http://schemas.microsoft.com/office/drawing/2014/main" xmlns="" id="{274D3066-271F-4EF7-846B-E091D6A66AEF}"/>
                          </a:ext>
                        </a:extLst>
                      </p:cNvPr>
                      <p:cNvPicPr/>
                      <p:nvPr/>
                    </p:nvPicPr>
                    <p:blipFill>
                      <a:blip r:embed="rId9"/>
                      <a:stretch>
                        <a:fillRect/>
                      </a:stretch>
                    </p:blipFill>
                    <p:spPr>
                      <a:xfrm>
                        <a:off x="519620" y="2008124"/>
                        <a:ext cx="3786549" cy="3022963"/>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xmlns="" id="{27E5D39A-63DC-4906-B31F-F3CA0242686A}"/>
              </a:ext>
            </a:extLst>
          </p:cNvPr>
          <p:cNvGraphicFramePr>
            <a:graphicFrameLocks noChangeAspect="1"/>
          </p:cNvGraphicFramePr>
          <p:nvPr>
            <p:extLst>
              <p:ext uri="{D42A27DB-BD31-4B8C-83A1-F6EECF244321}">
                <p14:modId xmlns:p14="http://schemas.microsoft.com/office/powerpoint/2010/main" val="2342857144"/>
              </p:ext>
            </p:extLst>
          </p:nvPr>
        </p:nvGraphicFramePr>
        <p:xfrm>
          <a:off x="4935168" y="2008124"/>
          <a:ext cx="3837494" cy="3106089"/>
        </p:xfrm>
        <a:graphic>
          <a:graphicData uri="http://schemas.openxmlformats.org/presentationml/2006/ole">
            <mc:AlternateContent xmlns:mc="http://schemas.openxmlformats.org/markup-compatibility/2006">
              <mc:Choice xmlns:v="urn:schemas-microsoft-com:vml" Requires="v">
                <p:oleObj spid="_x0000_s1115" name="Graph" r:id="rId10" imgW="3719520" imgH="2895480" progId="Origin50.Graph">
                  <p:embed/>
                </p:oleObj>
              </mc:Choice>
              <mc:Fallback>
                <p:oleObj name="Graph" r:id="rId10" imgW="3719520" imgH="2895480" progId="Origin50.Graph">
                  <p:embed/>
                  <p:pic>
                    <p:nvPicPr>
                      <p:cNvPr id="3" name="Object 2">
                        <a:extLst>
                          <a:ext uri="{FF2B5EF4-FFF2-40B4-BE49-F238E27FC236}">
                            <a16:creationId xmlns:a16="http://schemas.microsoft.com/office/drawing/2014/main" xmlns="" id="{27E5D39A-63DC-4906-B31F-F3CA0242686A}"/>
                          </a:ext>
                        </a:extLst>
                      </p:cNvPr>
                      <p:cNvPicPr/>
                      <p:nvPr/>
                    </p:nvPicPr>
                    <p:blipFill>
                      <a:blip r:embed="rId11"/>
                      <a:stretch>
                        <a:fillRect/>
                      </a:stretch>
                    </p:blipFill>
                    <p:spPr>
                      <a:xfrm>
                        <a:off x="4935168" y="2008124"/>
                        <a:ext cx="3837494" cy="3106089"/>
                      </a:xfrm>
                      <a:prstGeom prst="rect">
                        <a:avLst/>
                      </a:prstGeom>
                    </p:spPr>
                  </p:pic>
                </p:oleObj>
              </mc:Fallback>
            </mc:AlternateContent>
          </a:graphicData>
        </a:graphic>
      </p:graphicFrame>
      <p:sp>
        <p:nvSpPr>
          <p:cNvPr id="11" name="TextBox 10"/>
          <p:cNvSpPr txBox="1"/>
          <p:nvPr/>
        </p:nvSpPr>
        <p:spPr>
          <a:xfrm>
            <a:off x="403993" y="306429"/>
            <a:ext cx="8047732" cy="523220"/>
          </a:xfrm>
          <a:prstGeom prst="rect">
            <a:avLst/>
          </a:prstGeom>
          <a:noFill/>
        </p:spPr>
        <p:txBody>
          <a:bodyPr wrap="square" rtlCol="0">
            <a:spAutoFit/>
          </a:bodyPr>
          <a:lstStyle/>
          <a:p>
            <a:r>
              <a:rPr lang="en-US" sz="2800" b="1" dirty="0">
                <a:solidFill>
                  <a:srgbClr val="FF0000"/>
                </a:solidFill>
              </a:rPr>
              <a:t>SEC-SAXS</a:t>
            </a:r>
            <a:r>
              <a:rPr lang="en-US" sz="2800" b="1" dirty="0">
                <a:solidFill>
                  <a:srgbClr val="0000FF"/>
                </a:solidFill>
              </a:rPr>
              <a:t> </a:t>
            </a:r>
            <a:r>
              <a:rPr lang="en-US" sz="2800" b="1" dirty="0"/>
              <a:t>analysis of </a:t>
            </a:r>
            <a:r>
              <a:rPr lang="el-GR" sz="2800" b="1" dirty="0"/>
              <a:t>α</a:t>
            </a:r>
            <a:r>
              <a:rPr lang="en-US" sz="2800" b="1" dirty="0"/>
              <a:t>-catenin dimer and monomer  </a:t>
            </a:r>
          </a:p>
        </p:txBody>
      </p:sp>
      <p:sp>
        <p:nvSpPr>
          <p:cNvPr id="4" name="TextBox 3"/>
          <p:cNvSpPr txBox="1"/>
          <p:nvPr/>
        </p:nvSpPr>
        <p:spPr>
          <a:xfrm>
            <a:off x="790832" y="5961184"/>
            <a:ext cx="10509331" cy="584775"/>
          </a:xfrm>
          <a:prstGeom prst="rect">
            <a:avLst/>
          </a:prstGeom>
          <a:noFill/>
        </p:spPr>
        <p:txBody>
          <a:bodyPr wrap="square" rtlCol="0">
            <a:spAutoFit/>
          </a:bodyPr>
          <a:lstStyle/>
          <a:p>
            <a:r>
              <a:rPr lang="en-US" sz="3200" dirty="0"/>
              <a:t> </a:t>
            </a:r>
            <a:r>
              <a:rPr lang="en-US" sz="3200" b="1" u="sng" dirty="0"/>
              <a:t>S</a:t>
            </a:r>
            <a:r>
              <a:rPr lang="en-US" sz="3200" dirty="0"/>
              <a:t>tanford </a:t>
            </a:r>
            <a:r>
              <a:rPr lang="en-US" sz="3200" b="1" u="sng" dirty="0"/>
              <a:t>S</a:t>
            </a:r>
            <a:r>
              <a:rPr lang="en-US" sz="3200" dirty="0"/>
              <a:t>ynchrotron </a:t>
            </a:r>
            <a:r>
              <a:rPr lang="en-US" sz="3200" b="1" u="sng" dirty="0"/>
              <a:t>R</a:t>
            </a:r>
            <a:r>
              <a:rPr lang="en-US" sz="3200" dirty="0"/>
              <a:t>adiation </a:t>
            </a:r>
            <a:r>
              <a:rPr lang="en-US" sz="3200" b="1" u="sng" dirty="0"/>
              <a:t>L</a:t>
            </a:r>
            <a:r>
              <a:rPr lang="en-US" sz="3200" dirty="0"/>
              <a:t>aboratory    </a:t>
            </a:r>
          </a:p>
        </p:txBody>
      </p:sp>
      <p:sp>
        <p:nvSpPr>
          <p:cNvPr id="5" name="TextBox 4">
            <a:extLst>
              <a:ext uri="{FF2B5EF4-FFF2-40B4-BE49-F238E27FC236}">
                <a16:creationId xmlns:a16="http://schemas.microsoft.com/office/drawing/2014/main" xmlns="" id="{15C53DBB-9114-4595-AF7C-015A4B83BB69}"/>
              </a:ext>
            </a:extLst>
          </p:cNvPr>
          <p:cNvSpPr txBox="1"/>
          <p:nvPr/>
        </p:nvSpPr>
        <p:spPr>
          <a:xfrm>
            <a:off x="1179362" y="1110031"/>
            <a:ext cx="5880264" cy="369332"/>
          </a:xfrm>
          <a:prstGeom prst="rect">
            <a:avLst/>
          </a:prstGeom>
          <a:noFill/>
        </p:spPr>
        <p:txBody>
          <a:bodyPr wrap="none" rtlCol="0">
            <a:spAutoFit/>
          </a:bodyPr>
          <a:lstStyle/>
          <a:p>
            <a:r>
              <a:rPr lang="en-US" b="1" u="sng" dirty="0"/>
              <a:t>S</a:t>
            </a:r>
            <a:r>
              <a:rPr lang="en-US" dirty="0"/>
              <a:t>ize </a:t>
            </a:r>
            <a:r>
              <a:rPr lang="en-US" b="1" u="sng" dirty="0"/>
              <a:t>E</a:t>
            </a:r>
            <a:r>
              <a:rPr lang="en-US" dirty="0"/>
              <a:t>xclusion </a:t>
            </a:r>
            <a:r>
              <a:rPr lang="en-US" b="1" u="sng" dirty="0"/>
              <a:t>C</a:t>
            </a:r>
            <a:r>
              <a:rPr lang="en-US" dirty="0"/>
              <a:t>hromatography - </a:t>
            </a:r>
            <a:r>
              <a:rPr lang="en-US" b="1" u="sng" dirty="0"/>
              <a:t>S</a:t>
            </a:r>
            <a:r>
              <a:rPr lang="en-US" dirty="0"/>
              <a:t>mall </a:t>
            </a:r>
            <a:r>
              <a:rPr lang="en-US" b="1" u="sng" dirty="0"/>
              <a:t>A</a:t>
            </a:r>
            <a:r>
              <a:rPr lang="en-US" dirty="0"/>
              <a:t>ngle </a:t>
            </a:r>
            <a:r>
              <a:rPr lang="en-US" b="1" u="sng" dirty="0"/>
              <a:t>X</a:t>
            </a:r>
            <a:r>
              <a:rPr lang="en-US" dirty="0"/>
              <a:t>-ray </a:t>
            </a:r>
            <a:r>
              <a:rPr lang="en-US" b="1" u="sng" dirty="0"/>
              <a:t>S</a:t>
            </a:r>
            <a:r>
              <a:rPr lang="en-US" dirty="0"/>
              <a:t>cattering</a:t>
            </a:r>
          </a:p>
        </p:txBody>
      </p:sp>
      <p:sp>
        <p:nvSpPr>
          <p:cNvPr id="6" name="TextBox 5">
            <a:extLst>
              <a:ext uri="{FF2B5EF4-FFF2-40B4-BE49-F238E27FC236}">
                <a16:creationId xmlns:a16="http://schemas.microsoft.com/office/drawing/2014/main" xmlns="" id="{A882308E-A2C2-4388-8297-C54F466CF781}"/>
              </a:ext>
            </a:extLst>
          </p:cNvPr>
          <p:cNvSpPr txBox="1"/>
          <p:nvPr/>
        </p:nvSpPr>
        <p:spPr>
          <a:xfrm>
            <a:off x="1487727" y="1830014"/>
            <a:ext cx="1722074" cy="369332"/>
          </a:xfrm>
          <a:prstGeom prst="rect">
            <a:avLst/>
          </a:prstGeom>
          <a:noFill/>
        </p:spPr>
        <p:txBody>
          <a:bodyPr wrap="none" rtlCol="0">
            <a:spAutoFit/>
          </a:bodyPr>
          <a:lstStyle/>
          <a:p>
            <a:r>
              <a:rPr lang="el-GR" b="1" dirty="0"/>
              <a:t>α</a:t>
            </a:r>
            <a:r>
              <a:rPr lang="en-US" b="1" dirty="0"/>
              <a:t>-catenin dimer</a:t>
            </a:r>
          </a:p>
        </p:txBody>
      </p:sp>
      <p:sp>
        <p:nvSpPr>
          <p:cNvPr id="9" name="TextBox 8">
            <a:extLst>
              <a:ext uri="{FF2B5EF4-FFF2-40B4-BE49-F238E27FC236}">
                <a16:creationId xmlns:a16="http://schemas.microsoft.com/office/drawing/2014/main" xmlns="" id="{EF14558D-A896-4F1C-AC25-76090C5207D6}"/>
              </a:ext>
            </a:extLst>
          </p:cNvPr>
          <p:cNvSpPr txBox="1"/>
          <p:nvPr/>
        </p:nvSpPr>
        <p:spPr>
          <a:xfrm>
            <a:off x="6045497" y="1830014"/>
            <a:ext cx="2089162" cy="369332"/>
          </a:xfrm>
          <a:prstGeom prst="rect">
            <a:avLst/>
          </a:prstGeom>
          <a:noFill/>
        </p:spPr>
        <p:txBody>
          <a:bodyPr wrap="none" rtlCol="0">
            <a:spAutoFit/>
          </a:bodyPr>
          <a:lstStyle/>
          <a:p>
            <a:r>
              <a:rPr lang="el-GR" b="1" dirty="0"/>
              <a:t>α</a:t>
            </a:r>
            <a:r>
              <a:rPr lang="en-US" b="1" dirty="0"/>
              <a:t>-catenin monomer</a:t>
            </a:r>
          </a:p>
        </p:txBody>
      </p:sp>
      <p:pic>
        <p:nvPicPr>
          <p:cNvPr id="7"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4368800" y="3225800"/>
            <a:ext cx="406400" cy="406400"/>
          </a:xfrm>
          <a:prstGeom prst="rect">
            <a:avLst/>
          </a:prstGeom>
        </p:spPr>
      </p:pic>
      <p:pic>
        <p:nvPicPr>
          <p:cNvPr id="8" name="Recorded Sound">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2"/>
          <a:stretch>
            <a:fillRect/>
          </a:stretch>
        </p:blipFill>
        <p:spPr>
          <a:xfrm>
            <a:off x="8569462" y="280981"/>
            <a:ext cx="406400" cy="406400"/>
          </a:xfrm>
          <a:prstGeom prst="rect">
            <a:avLst/>
          </a:prstGeom>
        </p:spPr>
      </p:pic>
    </p:spTree>
    <p:extLst>
      <p:ext uri="{BB962C8B-B14F-4D97-AF65-F5344CB8AC3E}">
        <p14:creationId xmlns:p14="http://schemas.microsoft.com/office/powerpoint/2010/main" val="21496998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1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6027" fill="hold"/>
                                        <p:tgtEl>
                                          <p:spTgt spid="8"/>
                                        </p:tgtEl>
                                      </p:cBhvr>
                                    </p:cmd>
                                  </p:childTnLst>
                                </p:cTn>
                              </p:par>
                            </p:childTnLst>
                          </p:cTn>
                        </p:par>
                      </p:childTnLst>
                    </p:cTn>
                  </p:par>
                </p:childTnLst>
              </p:cTn>
              <p:nextCondLst>
                <p:cond evt="onClick" delay="0">
                  <p:tgtEl>
                    <p:spTgt spid="8"/>
                  </p:tgtEl>
                </p:cond>
              </p:nextCondLst>
            </p:seq>
            <p:audio>
              <p:cMediaNode vol="80000">
                <p:cTn id="13"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xmlns="" id="{0AC82E28-1F62-4A0E-B6DC-3A5D76DB1CBF}"/>
              </a:ext>
            </a:extLst>
          </p:cNvPr>
          <p:cNvGraphicFramePr>
            <a:graphicFrameLocks noChangeAspect="1"/>
          </p:cNvGraphicFramePr>
          <p:nvPr/>
        </p:nvGraphicFramePr>
        <p:xfrm>
          <a:off x="64008" y="1498312"/>
          <a:ext cx="4809401" cy="3745665"/>
        </p:xfrm>
        <a:graphic>
          <a:graphicData uri="http://schemas.openxmlformats.org/presentationml/2006/ole">
            <mc:AlternateContent xmlns:mc="http://schemas.openxmlformats.org/markup-compatibility/2006">
              <mc:Choice xmlns:v="urn:schemas-microsoft-com:vml" Requires="v">
                <p:oleObj spid="_x0000_s2136" name="Graph" r:id="rId6" imgW="3718440" imgH="2895480" progId="Origin50.Graph">
                  <p:embed/>
                </p:oleObj>
              </mc:Choice>
              <mc:Fallback>
                <p:oleObj name="Graph" r:id="rId6" imgW="3718440" imgH="2895480" progId="Origin50.Graph">
                  <p:embed/>
                  <p:pic>
                    <p:nvPicPr>
                      <p:cNvPr id="2" name="Object 1">
                        <a:extLst>
                          <a:ext uri="{FF2B5EF4-FFF2-40B4-BE49-F238E27FC236}">
                            <a16:creationId xmlns:a16="http://schemas.microsoft.com/office/drawing/2014/main" xmlns="" id="{0AC82E28-1F62-4A0E-B6DC-3A5D76DB1CBF}"/>
                          </a:ext>
                        </a:extLst>
                      </p:cNvPr>
                      <p:cNvPicPr/>
                      <p:nvPr/>
                    </p:nvPicPr>
                    <p:blipFill>
                      <a:blip r:embed="rId7"/>
                      <a:stretch>
                        <a:fillRect/>
                      </a:stretch>
                    </p:blipFill>
                    <p:spPr>
                      <a:xfrm>
                        <a:off x="64008" y="1498312"/>
                        <a:ext cx="4809401" cy="3745665"/>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xmlns="" id="{24D98AC5-E719-4ABA-BAB5-57E2F00974C7}"/>
              </a:ext>
            </a:extLst>
          </p:cNvPr>
          <p:cNvGraphicFramePr>
            <a:graphicFrameLocks noChangeAspect="1"/>
          </p:cNvGraphicFramePr>
          <p:nvPr/>
        </p:nvGraphicFramePr>
        <p:xfrm>
          <a:off x="4490047" y="1465982"/>
          <a:ext cx="4809402" cy="3745666"/>
        </p:xfrm>
        <a:graphic>
          <a:graphicData uri="http://schemas.openxmlformats.org/presentationml/2006/ole">
            <mc:AlternateContent xmlns:mc="http://schemas.openxmlformats.org/markup-compatibility/2006">
              <mc:Choice xmlns:v="urn:schemas-microsoft-com:vml" Requires="v">
                <p:oleObj spid="_x0000_s2137" name="Graph" r:id="rId8" imgW="3718440" imgH="2895480" progId="Origin50.Graph">
                  <p:embed/>
                </p:oleObj>
              </mc:Choice>
              <mc:Fallback>
                <p:oleObj name="Graph" r:id="rId8" imgW="3718440" imgH="2895480" progId="Origin50.Graph">
                  <p:embed/>
                  <p:pic>
                    <p:nvPicPr>
                      <p:cNvPr id="3" name="Object 2">
                        <a:extLst>
                          <a:ext uri="{FF2B5EF4-FFF2-40B4-BE49-F238E27FC236}">
                            <a16:creationId xmlns:a16="http://schemas.microsoft.com/office/drawing/2014/main" xmlns="" id="{24D98AC5-E719-4ABA-BAB5-57E2F00974C7}"/>
                          </a:ext>
                        </a:extLst>
                      </p:cNvPr>
                      <p:cNvPicPr/>
                      <p:nvPr/>
                    </p:nvPicPr>
                    <p:blipFill>
                      <a:blip r:embed="rId9"/>
                      <a:stretch>
                        <a:fillRect/>
                      </a:stretch>
                    </p:blipFill>
                    <p:spPr>
                      <a:xfrm>
                        <a:off x="4490047" y="1465982"/>
                        <a:ext cx="4809402" cy="3745666"/>
                      </a:xfrm>
                      <a:prstGeom prst="rect">
                        <a:avLst/>
                      </a:prstGeom>
                    </p:spPr>
                  </p:pic>
                </p:oleObj>
              </mc:Fallback>
            </mc:AlternateContent>
          </a:graphicData>
        </a:graphic>
      </p:graphicFrame>
      <p:sp>
        <p:nvSpPr>
          <p:cNvPr id="11" name="TextBox 10"/>
          <p:cNvSpPr txBox="1"/>
          <p:nvPr/>
        </p:nvSpPr>
        <p:spPr>
          <a:xfrm>
            <a:off x="331314" y="249716"/>
            <a:ext cx="8317465" cy="1015663"/>
          </a:xfrm>
          <a:prstGeom prst="rect">
            <a:avLst/>
          </a:prstGeom>
          <a:noFill/>
        </p:spPr>
        <p:txBody>
          <a:bodyPr wrap="square" rtlCol="0">
            <a:spAutoFit/>
          </a:bodyPr>
          <a:lstStyle/>
          <a:p>
            <a:pPr algn="ctr"/>
            <a:r>
              <a:rPr lang="en-US" sz="2800" b="1" dirty="0"/>
              <a:t>Comparing P(r) for solution </a:t>
            </a:r>
            <a:r>
              <a:rPr lang="el-GR" sz="2800" b="1" dirty="0"/>
              <a:t>α</a:t>
            </a:r>
            <a:r>
              <a:rPr lang="en-US" sz="2800" b="1" dirty="0"/>
              <a:t>-catenin </a:t>
            </a:r>
          </a:p>
          <a:p>
            <a:pPr algn="ctr"/>
            <a:r>
              <a:rPr lang="en-US" sz="2800" b="1" dirty="0">
                <a:solidFill>
                  <a:srgbClr val="0000FF"/>
                </a:solidFill>
              </a:rPr>
              <a:t> </a:t>
            </a:r>
            <a:r>
              <a:rPr lang="en-US" sz="3200" b="1" u="sng" dirty="0">
                <a:solidFill>
                  <a:srgbClr val="0000FF"/>
                </a:solidFill>
              </a:rPr>
              <a:t>monomer</a:t>
            </a:r>
            <a:r>
              <a:rPr lang="en-US" sz="2800" b="1" dirty="0"/>
              <a:t> and </a:t>
            </a:r>
            <a:r>
              <a:rPr lang="en-US" sz="3200" b="1" u="sng" dirty="0">
                <a:solidFill>
                  <a:srgbClr val="0000FF"/>
                </a:solidFill>
              </a:rPr>
              <a:t>dimer</a:t>
            </a:r>
            <a:r>
              <a:rPr lang="en-US" sz="2800" b="1" dirty="0"/>
              <a:t> to the crystal structures  </a:t>
            </a:r>
          </a:p>
        </p:txBody>
      </p:sp>
      <p:sp>
        <p:nvSpPr>
          <p:cNvPr id="13" name="TextBox 12"/>
          <p:cNvSpPr txBox="1"/>
          <p:nvPr/>
        </p:nvSpPr>
        <p:spPr>
          <a:xfrm>
            <a:off x="1867950" y="1498311"/>
            <a:ext cx="1908522" cy="461665"/>
          </a:xfrm>
          <a:prstGeom prst="rect">
            <a:avLst/>
          </a:prstGeom>
          <a:noFill/>
        </p:spPr>
        <p:txBody>
          <a:bodyPr wrap="square" rtlCol="0">
            <a:spAutoFit/>
          </a:bodyPr>
          <a:lstStyle/>
          <a:p>
            <a:r>
              <a:rPr lang="en-US" sz="2400" b="1" dirty="0"/>
              <a:t>Monomer</a:t>
            </a:r>
          </a:p>
        </p:txBody>
      </p:sp>
      <p:sp>
        <p:nvSpPr>
          <p:cNvPr id="14" name="TextBox 13"/>
          <p:cNvSpPr txBox="1"/>
          <p:nvPr/>
        </p:nvSpPr>
        <p:spPr>
          <a:xfrm>
            <a:off x="6473478" y="1498310"/>
            <a:ext cx="1908522" cy="461665"/>
          </a:xfrm>
          <a:prstGeom prst="rect">
            <a:avLst/>
          </a:prstGeom>
          <a:noFill/>
        </p:spPr>
        <p:txBody>
          <a:bodyPr wrap="square" rtlCol="0">
            <a:spAutoFit/>
          </a:bodyPr>
          <a:lstStyle/>
          <a:p>
            <a:r>
              <a:rPr lang="en-US" sz="2400" b="1" dirty="0"/>
              <a:t>Dimer</a:t>
            </a:r>
          </a:p>
        </p:txBody>
      </p:sp>
      <p:pic>
        <p:nvPicPr>
          <p:cNvPr id="16" name="Picture 15"/>
          <p:cNvPicPr>
            <a:picLocks noChangeAspect="1"/>
          </p:cNvPicPr>
          <p:nvPr/>
        </p:nvPicPr>
        <p:blipFill rotWithShape="1">
          <a:blip r:embed="rId10"/>
          <a:srcRect l="11606" t="16840" b="18824"/>
          <a:stretch/>
        </p:blipFill>
        <p:spPr>
          <a:xfrm>
            <a:off x="3525924" y="4914575"/>
            <a:ext cx="2694970" cy="1840761"/>
          </a:xfrm>
          <a:prstGeom prst="rect">
            <a:avLst/>
          </a:prstGeom>
        </p:spPr>
      </p:pic>
      <p:pic>
        <p:nvPicPr>
          <p:cNvPr id="4"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576815" y="49113"/>
            <a:ext cx="406400" cy="406400"/>
          </a:xfrm>
          <a:prstGeom prst="rect">
            <a:avLst/>
          </a:prstGeom>
        </p:spPr>
      </p:pic>
    </p:spTree>
    <p:extLst>
      <p:ext uri="{BB962C8B-B14F-4D97-AF65-F5344CB8AC3E}">
        <p14:creationId xmlns:p14="http://schemas.microsoft.com/office/powerpoint/2010/main" val="1676292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a:extLst>
              <a:ext uri="{FF2B5EF4-FFF2-40B4-BE49-F238E27FC236}">
                <a16:creationId xmlns:a16="http://schemas.microsoft.com/office/drawing/2014/main" xmlns="" id="{2DA8AD41-0547-40CB-A556-085D6D24E414}"/>
              </a:ext>
            </a:extLst>
          </p:cNvPr>
          <p:cNvGraphicFramePr>
            <a:graphicFrameLocks noChangeAspect="1"/>
          </p:cNvGraphicFramePr>
          <p:nvPr/>
        </p:nvGraphicFramePr>
        <p:xfrm>
          <a:off x="-39018" y="643780"/>
          <a:ext cx="4788585" cy="3729453"/>
        </p:xfrm>
        <a:graphic>
          <a:graphicData uri="http://schemas.openxmlformats.org/presentationml/2006/ole">
            <mc:AlternateContent xmlns:mc="http://schemas.openxmlformats.org/markup-compatibility/2006">
              <mc:Choice xmlns:v="urn:schemas-microsoft-com:vml" Requires="v">
                <p:oleObj spid="_x0000_s3160" name="Graph" r:id="rId6" imgW="3718440" imgH="2895480" progId="Origin50.Graph">
                  <p:embed/>
                </p:oleObj>
              </mc:Choice>
              <mc:Fallback>
                <p:oleObj name="Graph" r:id="rId6" imgW="3718440" imgH="2895480" progId="Origin50.Graph">
                  <p:embed/>
                  <p:pic>
                    <p:nvPicPr>
                      <p:cNvPr id="13" name="Object 12">
                        <a:extLst>
                          <a:ext uri="{FF2B5EF4-FFF2-40B4-BE49-F238E27FC236}">
                            <a16:creationId xmlns:a16="http://schemas.microsoft.com/office/drawing/2014/main" xmlns="" id="{2DA8AD41-0547-40CB-A556-085D6D24E414}"/>
                          </a:ext>
                        </a:extLst>
                      </p:cNvPr>
                      <p:cNvPicPr/>
                      <p:nvPr/>
                    </p:nvPicPr>
                    <p:blipFill>
                      <a:blip r:embed="rId7"/>
                      <a:stretch>
                        <a:fillRect/>
                      </a:stretch>
                    </p:blipFill>
                    <p:spPr>
                      <a:xfrm>
                        <a:off x="-39018" y="643780"/>
                        <a:ext cx="4788585" cy="3729453"/>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xmlns="" id="{3E63E4A0-B8C6-43FB-987D-04890C34515C}"/>
              </a:ext>
            </a:extLst>
          </p:cNvPr>
          <p:cNvPicPr>
            <a:picLocks noChangeAspect="1"/>
          </p:cNvPicPr>
          <p:nvPr/>
        </p:nvPicPr>
        <p:blipFill rotWithShape="1">
          <a:blip r:embed="rId8">
            <a:extLst>
              <a:ext uri="{28A0092B-C50C-407E-A947-70E740481C1C}">
                <a14:useLocalDpi xmlns:a14="http://schemas.microsoft.com/office/drawing/2010/main" val="0"/>
              </a:ext>
            </a:extLst>
          </a:blip>
          <a:srcRect l="17133" t="28768" r="22023" b="35046"/>
          <a:stretch/>
        </p:blipFill>
        <p:spPr>
          <a:xfrm flipH="1">
            <a:off x="1197863" y="4547498"/>
            <a:ext cx="6748273" cy="2212848"/>
          </a:xfrm>
          <a:prstGeom prst="rect">
            <a:avLst/>
          </a:prstGeom>
        </p:spPr>
      </p:pic>
      <p:graphicFrame>
        <p:nvGraphicFramePr>
          <p:cNvPr id="8" name="Object 7">
            <a:extLst>
              <a:ext uri="{FF2B5EF4-FFF2-40B4-BE49-F238E27FC236}">
                <a16:creationId xmlns:a16="http://schemas.microsoft.com/office/drawing/2014/main" xmlns="" id="{7F0BE224-FB1A-4BA4-ACF3-C281C637DFFB}"/>
              </a:ext>
            </a:extLst>
          </p:cNvPr>
          <p:cNvGraphicFramePr>
            <a:graphicFrameLocks noChangeAspect="1"/>
          </p:cNvGraphicFramePr>
          <p:nvPr/>
        </p:nvGraphicFramePr>
        <p:xfrm>
          <a:off x="4374516" y="623311"/>
          <a:ext cx="4788585" cy="3729453"/>
        </p:xfrm>
        <a:graphic>
          <a:graphicData uri="http://schemas.openxmlformats.org/presentationml/2006/ole">
            <mc:AlternateContent xmlns:mc="http://schemas.openxmlformats.org/markup-compatibility/2006">
              <mc:Choice xmlns:v="urn:schemas-microsoft-com:vml" Requires="v">
                <p:oleObj spid="_x0000_s3161" name="Graph" r:id="rId9" imgW="3718440" imgH="2895480" progId="Origin50.Graph">
                  <p:embed/>
                </p:oleObj>
              </mc:Choice>
              <mc:Fallback>
                <p:oleObj name="Graph" r:id="rId9" imgW="3718440" imgH="2895480" progId="Origin50.Graph">
                  <p:embed/>
                  <p:pic>
                    <p:nvPicPr>
                      <p:cNvPr id="8" name="Object 7">
                        <a:extLst>
                          <a:ext uri="{FF2B5EF4-FFF2-40B4-BE49-F238E27FC236}">
                            <a16:creationId xmlns:a16="http://schemas.microsoft.com/office/drawing/2014/main" xmlns="" id="{7F0BE224-FB1A-4BA4-ACF3-C281C637DFFB}"/>
                          </a:ext>
                        </a:extLst>
                      </p:cNvPr>
                      <p:cNvPicPr/>
                      <p:nvPr/>
                    </p:nvPicPr>
                    <p:blipFill>
                      <a:blip r:embed="rId10"/>
                      <a:stretch>
                        <a:fillRect/>
                      </a:stretch>
                    </p:blipFill>
                    <p:spPr>
                      <a:xfrm>
                        <a:off x="4374516" y="623311"/>
                        <a:ext cx="4788585" cy="3729453"/>
                      </a:xfrm>
                      <a:prstGeom prst="rect">
                        <a:avLst/>
                      </a:prstGeom>
                    </p:spPr>
                  </p:pic>
                </p:oleObj>
              </mc:Fallback>
            </mc:AlternateContent>
          </a:graphicData>
        </a:graphic>
      </p:graphicFrame>
      <p:sp>
        <p:nvSpPr>
          <p:cNvPr id="5" name="TextBox 4"/>
          <p:cNvSpPr txBox="1"/>
          <p:nvPr/>
        </p:nvSpPr>
        <p:spPr>
          <a:xfrm>
            <a:off x="1791958" y="270039"/>
            <a:ext cx="5693995" cy="584775"/>
          </a:xfrm>
          <a:prstGeom prst="rect">
            <a:avLst/>
          </a:prstGeom>
          <a:noFill/>
        </p:spPr>
        <p:txBody>
          <a:bodyPr wrap="none" rtlCol="0">
            <a:spAutoFit/>
          </a:bodyPr>
          <a:lstStyle/>
          <a:p>
            <a:r>
              <a:rPr lang="en-US" sz="2800" b="1" dirty="0"/>
              <a:t>Alpha-catenin </a:t>
            </a:r>
            <a:r>
              <a:rPr lang="en-US" sz="3200" b="1" u="sng" dirty="0">
                <a:solidFill>
                  <a:srgbClr val="0000FF"/>
                </a:solidFill>
              </a:rPr>
              <a:t>monomer</a:t>
            </a:r>
            <a:r>
              <a:rPr lang="en-US" sz="3200" b="1" dirty="0">
                <a:solidFill>
                  <a:srgbClr val="0000FF"/>
                </a:solidFill>
              </a:rPr>
              <a:t> </a:t>
            </a:r>
            <a:r>
              <a:rPr lang="en-US" sz="2800" b="1" dirty="0"/>
              <a:t>in solution</a:t>
            </a:r>
          </a:p>
        </p:txBody>
      </p:sp>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523549" y="157973"/>
            <a:ext cx="406400" cy="406400"/>
          </a:xfrm>
          <a:prstGeom prst="rect">
            <a:avLst/>
          </a:prstGeom>
        </p:spPr>
      </p:pic>
    </p:spTree>
    <p:extLst>
      <p:ext uri="{BB962C8B-B14F-4D97-AF65-F5344CB8AC3E}">
        <p14:creationId xmlns:p14="http://schemas.microsoft.com/office/powerpoint/2010/main" val="27250936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5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a:extLst>
              <a:ext uri="{FF2B5EF4-FFF2-40B4-BE49-F238E27FC236}">
                <a16:creationId xmlns:a16="http://schemas.microsoft.com/office/drawing/2014/main" xmlns="" id="{B0364080-283A-4901-96D4-F8947D003610}"/>
              </a:ext>
            </a:extLst>
          </p:cNvPr>
          <p:cNvGraphicFramePr>
            <a:graphicFrameLocks noChangeAspect="1"/>
          </p:cNvGraphicFramePr>
          <p:nvPr/>
        </p:nvGraphicFramePr>
        <p:xfrm>
          <a:off x="85014" y="827080"/>
          <a:ext cx="4686815" cy="3650193"/>
        </p:xfrm>
        <a:graphic>
          <a:graphicData uri="http://schemas.openxmlformats.org/presentationml/2006/ole">
            <mc:AlternateContent xmlns:mc="http://schemas.openxmlformats.org/markup-compatibility/2006">
              <mc:Choice xmlns:v="urn:schemas-microsoft-com:vml" Requires="v">
                <p:oleObj spid="_x0000_s4184" name="Graph" r:id="rId6" imgW="3718440" imgH="2895480" progId="Origin50.Graph">
                  <p:embed/>
                </p:oleObj>
              </mc:Choice>
              <mc:Fallback>
                <p:oleObj name="Graph" r:id="rId6" imgW="3718440" imgH="2895480" progId="Origin50.Graph">
                  <p:embed/>
                  <p:pic>
                    <p:nvPicPr>
                      <p:cNvPr id="7" name="Object 6">
                        <a:extLst>
                          <a:ext uri="{FF2B5EF4-FFF2-40B4-BE49-F238E27FC236}">
                            <a16:creationId xmlns:a16="http://schemas.microsoft.com/office/drawing/2014/main" xmlns="" id="{B0364080-283A-4901-96D4-F8947D003610}"/>
                          </a:ext>
                        </a:extLst>
                      </p:cNvPr>
                      <p:cNvPicPr/>
                      <p:nvPr/>
                    </p:nvPicPr>
                    <p:blipFill>
                      <a:blip r:embed="rId7"/>
                      <a:stretch>
                        <a:fillRect/>
                      </a:stretch>
                    </p:blipFill>
                    <p:spPr>
                      <a:xfrm>
                        <a:off x="85014" y="827080"/>
                        <a:ext cx="4686815" cy="3650193"/>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xmlns="" id="{729361EB-91F2-4921-B1CE-50566F225E58}"/>
              </a:ext>
            </a:extLst>
          </p:cNvPr>
          <p:cNvGraphicFramePr>
            <a:graphicFrameLocks noChangeAspect="1"/>
          </p:cNvGraphicFramePr>
          <p:nvPr/>
        </p:nvGraphicFramePr>
        <p:xfrm>
          <a:off x="4629949" y="955096"/>
          <a:ext cx="4867234" cy="3789088"/>
        </p:xfrm>
        <a:graphic>
          <a:graphicData uri="http://schemas.openxmlformats.org/presentationml/2006/ole">
            <mc:AlternateContent xmlns:mc="http://schemas.openxmlformats.org/markup-compatibility/2006">
              <mc:Choice xmlns:v="urn:schemas-microsoft-com:vml" Requires="v">
                <p:oleObj spid="_x0000_s4185" name="Graph" r:id="rId8" imgW="3719520" imgH="2895480" progId="Origin50.Graph">
                  <p:embed/>
                </p:oleObj>
              </mc:Choice>
              <mc:Fallback>
                <p:oleObj name="Graph" r:id="rId8" imgW="3719520" imgH="2895480" progId="Origin50.Graph">
                  <p:embed/>
                  <p:pic>
                    <p:nvPicPr>
                      <p:cNvPr id="15" name="Object 14">
                        <a:extLst>
                          <a:ext uri="{FF2B5EF4-FFF2-40B4-BE49-F238E27FC236}">
                            <a16:creationId xmlns:a16="http://schemas.microsoft.com/office/drawing/2014/main" xmlns="" id="{729361EB-91F2-4921-B1CE-50566F225E58}"/>
                          </a:ext>
                        </a:extLst>
                      </p:cNvPr>
                      <p:cNvPicPr/>
                      <p:nvPr/>
                    </p:nvPicPr>
                    <p:blipFill>
                      <a:blip r:embed="rId9"/>
                      <a:stretch>
                        <a:fillRect/>
                      </a:stretch>
                    </p:blipFill>
                    <p:spPr>
                      <a:xfrm>
                        <a:off x="4629949" y="955096"/>
                        <a:ext cx="4867234" cy="3789088"/>
                      </a:xfrm>
                      <a:prstGeom prst="rect">
                        <a:avLst/>
                      </a:prstGeom>
                    </p:spPr>
                  </p:pic>
                </p:oleObj>
              </mc:Fallback>
            </mc:AlternateContent>
          </a:graphicData>
        </a:graphic>
      </p:graphicFrame>
      <p:pic>
        <p:nvPicPr>
          <p:cNvPr id="4" name="Picture 3"/>
          <p:cNvPicPr>
            <a:picLocks noChangeAspect="1"/>
          </p:cNvPicPr>
          <p:nvPr/>
        </p:nvPicPr>
        <p:blipFill>
          <a:blip r:embed="rId10"/>
          <a:stretch>
            <a:fillRect/>
          </a:stretch>
        </p:blipFill>
        <p:spPr>
          <a:xfrm>
            <a:off x="498163" y="4872200"/>
            <a:ext cx="8025827" cy="1931026"/>
          </a:xfrm>
          <a:prstGeom prst="rect">
            <a:avLst/>
          </a:prstGeom>
        </p:spPr>
      </p:pic>
      <p:sp>
        <p:nvSpPr>
          <p:cNvPr id="17" name="TextBox 16"/>
          <p:cNvSpPr txBox="1"/>
          <p:nvPr/>
        </p:nvSpPr>
        <p:spPr>
          <a:xfrm>
            <a:off x="1783080" y="270039"/>
            <a:ext cx="5112105" cy="584775"/>
          </a:xfrm>
          <a:prstGeom prst="rect">
            <a:avLst/>
          </a:prstGeom>
          <a:noFill/>
        </p:spPr>
        <p:txBody>
          <a:bodyPr wrap="none" rtlCol="0">
            <a:spAutoFit/>
          </a:bodyPr>
          <a:lstStyle/>
          <a:p>
            <a:r>
              <a:rPr lang="en-US" sz="2800" b="1" dirty="0"/>
              <a:t>Alpha-catenin </a:t>
            </a:r>
            <a:r>
              <a:rPr lang="en-US" sz="3200" b="1" u="sng" dirty="0">
                <a:solidFill>
                  <a:srgbClr val="0000FF"/>
                </a:solidFill>
              </a:rPr>
              <a:t>dimer</a:t>
            </a:r>
            <a:r>
              <a:rPr lang="en-US" sz="3200" b="1" dirty="0">
                <a:solidFill>
                  <a:srgbClr val="0000FF"/>
                </a:solidFill>
              </a:rPr>
              <a:t> </a:t>
            </a:r>
            <a:r>
              <a:rPr lang="en-US" sz="2800" b="1" dirty="0"/>
              <a:t>in solution</a:t>
            </a:r>
          </a:p>
        </p:txBody>
      </p:sp>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593251" y="156026"/>
            <a:ext cx="406400" cy="406400"/>
          </a:xfrm>
          <a:prstGeom prst="rect">
            <a:avLst/>
          </a:prstGeom>
        </p:spPr>
      </p:pic>
    </p:spTree>
    <p:extLst>
      <p:ext uri="{BB962C8B-B14F-4D97-AF65-F5344CB8AC3E}">
        <p14:creationId xmlns:p14="http://schemas.microsoft.com/office/powerpoint/2010/main" val="6934055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0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6BE873C-C8EF-4D17-8BD5-7A78829D1A12}"/>
              </a:ext>
            </a:extLst>
          </p:cNvPr>
          <p:cNvSpPr txBox="1"/>
          <p:nvPr/>
        </p:nvSpPr>
        <p:spPr>
          <a:xfrm>
            <a:off x="254282" y="242610"/>
            <a:ext cx="8413650" cy="523220"/>
          </a:xfrm>
          <a:prstGeom prst="rect">
            <a:avLst/>
          </a:prstGeom>
          <a:noFill/>
        </p:spPr>
        <p:txBody>
          <a:bodyPr wrap="none" rtlCol="0">
            <a:spAutoFit/>
          </a:bodyPr>
          <a:lstStyle/>
          <a:p>
            <a:r>
              <a:rPr lang="en-US" sz="2800" b="1" dirty="0"/>
              <a:t>ABE complex— force sensitive binding to actin filament</a:t>
            </a:r>
          </a:p>
        </p:txBody>
      </p:sp>
      <p:pic>
        <p:nvPicPr>
          <p:cNvPr id="11" name="Picture 10">
            <a:extLst>
              <a:ext uri="{FF2B5EF4-FFF2-40B4-BE49-F238E27FC236}">
                <a16:creationId xmlns:a16="http://schemas.microsoft.com/office/drawing/2014/main" xmlns="" id="{16646B44-2D63-4E2D-A170-6BA7C4F411A0}"/>
              </a:ext>
            </a:extLst>
          </p:cNvPr>
          <p:cNvPicPr>
            <a:picLocks noChangeAspect="1"/>
          </p:cNvPicPr>
          <p:nvPr/>
        </p:nvPicPr>
        <p:blipFill rotWithShape="1">
          <a:blip r:embed="rId4">
            <a:extLst>
              <a:ext uri="{28A0092B-C50C-407E-A947-70E740481C1C}">
                <a14:useLocalDpi xmlns:a14="http://schemas.microsoft.com/office/drawing/2010/main" val="0"/>
              </a:ext>
            </a:extLst>
          </a:blip>
          <a:srcRect b="31054"/>
          <a:stretch/>
        </p:blipFill>
        <p:spPr>
          <a:xfrm>
            <a:off x="1370247" y="1029577"/>
            <a:ext cx="6403505" cy="4996641"/>
          </a:xfrm>
          <a:prstGeom prst="rect">
            <a:avLst/>
          </a:prstGeom>
        </p:spPr>
      </p:pic>
      <p:sp>
        <p:nvSpPr>
          <p:cNvPr id="15" name="Rectangle 1">
            <a:extLst>
              <a:ext uri="{FF2B5EF4-FFF2-40B4-BE49-F238E27FC236}">
                <a16:creationId xmlns:a16="http://schemas.microsoft.com/office/drawing/2014/main" xmlns="" id="{30C7D533-BD13-479F-8DF0-31B3C5AE0273}"/>
              </a:ext>
            </a:extLst>
          </p:cNvPr>
          <p:cNvSpPr>
            <a:spLocks noChangeArrowheads="1"/>
          </p:cNvSpPr>
          <p:nvPr/>
        </p:nvSpPr>
        <p:spPr bwMode="auto">
          <a:xfrm>
            <a:off x="3978876" y="6289965"/>
            <a:ext cx="475854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1" u="none" strike="noStrike" cap="none" normalizeH="0" baseline="0" dirty="0">
                <a:ln>
                  <a:noFill/>
                </a:ln>
                <a:solidFill>
                  <a:schemeClr val="tx1"/>
                </a:solidFill>
                <a:effectLst/>
                <a:latin typeface="Arial" panose="020B0604020202020204" pitchFamily="34" charset="0"/>
              </a:rPr>
              <a:t>Buckley et al, Science 346, 1254211 (2014).</a:t>
            </a: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88544" y="1095159"/>
            <a:ext cx="406400" cy="406400"/>
          </a:xfrm>
          <a:prstGeom prst="rect">
            <a:avLst/>
          </a:prstGeom>
        </p:spPr>
      </p:pic>
    </p:spTree>
    <p:extLst>
      <p:ext uri="{BB962C8B-B14F-4D97-AF65-F5344CB8AC3E}">
        <p14:creationId xmlns:p14="http://schemas.microsoft.com/office/powerpoint/2010/main" val="13872341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53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58925</TotalTime>
  <Words>1366</Words>
  <Application>Microsoft Office PowerPoint</Application>
  <PresentationFormat>On-screen Show (4:3)</PresentationFormat>
  <Paragraphs>168</Paragraphs>
  <Slides>26</Slides>
  <Notes>18</Notes>
  <HiddenSlides>0</HiddenSlides>
  <MMClips>27</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2</vt:i4>
      </vt:variant>
      <vt:variant>
        <vt:lpstr>Slide Titles</vt:lpstr>
      </vt:variant>
      <vt:variant>
        <vt:i4>26</vt:i4>
      </vt:variant>
    </vt:vector>
  </HeadingPairs>
  <TitlesOfParts>
    <vt:vector size="33" baseType="lpstr">
      <vt:lpstr>Arial</vt:lpstr>
      <vt:lpstr>Calibri</vt:lpstr>
      <vt:lpstr>Calibri Light</vt:lpstr>
      <vt:lpstr>Comic Sans MS</vt:lpstr>
      <vt:lpstr>Office Theme</vt:lpstr>
      <vt:lpstr>Graph</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ZbuThinkStation</dc:creator>
  <cp:lastModifiedBy>Zimei Bu</cp:lastModifiedBy>
  <cp:revision>64</cp:revision>
  <dcterms:created xsi:type="dcterms:W3CDTF">2020-07-02T10:54:19Z</dcterms:created>
  <dcterms:modified xsi:type="dcterms:W3CDTF">2020-07-12T21:41:53Z</dcterms:modified>
</cp:coreProperties>
</file>